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sldIdLst>
    <p:sldId id="271" r:id="rId5"/>
    <p:sldId id="272" r:id="rId6"/>
    <p:sldId id="265" r:id="rId7"/>
    <p:sldId id="266" r:id="rId8"/>
    <p:sldId id="267" r:id="rId9"/>
    <p:sldId id="268" r:id="rId10"/>
    <p:sldId id="269" r:id="rId11"/>
    <p:sldId id="288" r:id="rId12"/>
    <p:sldId id="289" r:id="rId13"/>
    <p:sldId id="310" r:id="rId14"/>
    <p:sldId id="311" r:id="rId15"/>
    <p:sldId id="312" r:id="rId16"/>
    <p:sldId id="306" r:id="rId17"/>
    <p:sldId id="316" r:id="rId18"/>
    <p:sldId id="313" r:id="rId19"/>
    <p:sldId id="315" r:id="rId20"/>
    <p:sldId id="328" r:id="rId21"/>
    <p:sldId id="329" r:id="rId22"/>
    <p:sldId id="330" r:id="rId23"/>
    <p:sldId id="332" r:id="rId24"/>
    <p:sldId id="331" r:id="rId25"/>
    <p:sldId id="273" r:id="rId26"/>
    <p:sldId id="274" r:id="rId27"/>
    <p:sldId id="275" r:id="rId28"/>
    <p:sldId id="283" r:id="rId29"/>
    <p:sldId id="295" r:id="rId30"/>
    <p:sldId id="326" r:id="rId31"/>
    <p:sldId id="276" r:id="rId32"/>
    <p:sldId id="317" r:id="rId33"/>
    <p:sldId id="322" r:id="rId34"/>
    <p:sldId id="320" r:id="rId35"/>
    <p:sldId id="319" r:id="rId36"/>
    <p:sldId id="323" r:id="rId37"/>
    <p:sldId id="280" r:id="rId38"/>
    <p:sldId id="297" r:id="rId39"/>
    <p:sldId id="324" r:id="rId40"/>
    <p:sldId id="325" r:id="rId41"/>
    <p:sldId id="301" r:id="rId42"/>
    <p:sldId id="327" r:id="rId43"/>
    <p:sldId id="277" r:id="rId44"/>
    <p:sldId id="302" r:id="rId45"/>
    <p:sldId id="292" r:id="rId46"/>
    <p:sldId id="286" r:id="rId47"/>
    <p:sldId id="291" r:id="rId48"/>
    <p:sldId id="296" r:id="rId49"/>
    <p:sldId id="293" r:id="rId50"/>
    <p:sldId id="29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432FF"/>
    <a:srgbClr val="FEB4F3"/>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5D95D2-1CAB-430B-85DE-7CD2443B69B7}" v="3" dt="2020-05-07T16:08:41.274"/>
    <p1510:client id="{9D62168A-9083-4D59-9F2D-878FCBF8EE0F}" v="148" dt="2020-05-03T15:43:42.990"/>
    <p1510:client id="{CBA0B95E-DE70-439D-9581-6B8FEAAA4FE6}" v="1" dt="2020-05-08T06:39:09.1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Thanh Huy-Y14" userId="S::dthuy.y14@ump.edu.vn::c5f48905-21b1-4a0a-954b-4d8b43d49f9d" providerId="AD" clId="Web-{925D95D2-1CAB-430B-85DE-7CD2443B69B7}"/>
    <pc:docChg chg="modSld">
      <pc:chgData name="Dinh Thanh Huy-Y14" userId="S::dthuy.y14@ump.edu.vn::c5f48905-21b1-4a0a-954b-4d8b43d49f9d" providerId="AD" clId="Web-{925D95D2-1CAB-430B-85DE-7CD2443B69B7}" dt="2020-05-07T16:08:41.274" v="2" actId="1076"/>
      <pc:docMkLst>
        <pc:docMk/>
      </pc:docMkLst>
      <pc:sldChg chg="modSp">
        <pc:chgData name="Dinh Thanh Huy-Y14" userId="S::dthuy.y14@ump.edu.vn::c5f48905-21b1-4a0a-954b-4d8b43d49f9d" providerId="AD" clId="Web-{925D95D2-1CAB-430B-85DE-7CD2443B69B7}" dt="2020-05-07T16:08:41.274" v="2" actId="1076"/>
        <pc:sldMkLst>
          <pc:docMk/>
          <pc:sldMk cId="3146244052" sldId="330"/>
        </pc:sldMkLst>
        <pc:picChg chg="mod">
          <ac:chgData name="Dinh Thanh Huy-Y14" userId="S::dthuy.y14@ump.edu.vn::c5f48905-21b1-4a0a-954b-4d8b43d49f9d" providerId="AD" clId="Web-{925D95D2-1CAB-430B-85DE-7CD2443B69B7}" dt="2020-05-07T16:08:38.776" v="1" actId="1076"/>
          <ac:picMkLst>
            <pc:docMk/>
            <pc:sldMk cId="3146244052" sldId="330"/>
            <ac:picMk id="6" creationId="{2E904034-18C8-FF43-AFF9-2C32C761679B}"/>
          </ac:picMkLst>
        </pc:picChg>
        <pc:picChg chg="mod">
          <ac:chgData name="Dinh Thanh Huy-Y14" userId="S::dthuy.y14@ump.edu.vn::c5f48905-21b1-4a0a-954b-4d8b43d49f9d" providerId="AD" clId="Web-{925D95D2-1CAB-430B-85DE-7CD2443B69B7}" dt="2020-05-07T16:08:41.274" v="2" actId="1076"/>
          <ac:picMkLst>
            <pc:docMk/>
            <pc:sldMk cId="3146244052" sldId="330"/>
            <ac:picMk id="7" creationId="{F4776666-77A5-AC49-A377-4E6DBB1E3536}"/>
          </ac:picMkLst>
        </pc:picChg>
        <pc:picChg chg="mod">
          <ac:chgData name="Dinh Thanh Huy-Y14" userId="S::dthuy.y14@ump.edu.vn::c5f48905-21b1-4a0a-954b-4d8b43d49f9d" providerId="AD" clId="Web-{925D95D2-1CAB-430B-85DE-7CD2443B69B7}" dt="2020-05-07T16:08:35.634" v="0" actId="1076"/>
          <ac:picMkLst>
            <pc:docMk/>
            <pc:sldMk cId="3146244052" sldId="330"/>
            <ac:picMk id="8" creationId="{D3BB0710-4359-1F4B-960E-6555C329C3F5}"/>
          </ac:picMkLst>
        </pc:picChg>
      </pc:sldChg>
    </pc:docChg>
  </pc:docChgLst>
  <pc:docChgLst>
    <pc:chgData name="Âu Nhựt Luân" userId="S::aunhutluan@ump.edu.vn::3e1afd67-a24c-48e2-9a3f-4d7b425a7751" providerId="AD" clId="Web-{9D62168A-9083-4D59-9F2D-878FCBF8EE0F}"/>
    <pc:docChg chg="modSld">
      <pc:chgData name="Âu Nhựt Luân" userId="S::aunhutluan@ump.edu.vn::3e1afd67-a24c-48e2-9a3f-4d7b425a7751" providerId="AD" clId="Web-{9D62168A-9083-4D59-9F2D-878FCBF8EE0F}" dt="2020-05-03T15:43:42.614" v="134" actId="20577"/>
      <pc:docMkLst>
        <pc:docMk/>
      </pc:docMkLst>
      <pc:sldChg chg="modSp">
        <pc:chgData name="Âu Nhựt Luân" userId="S::aunhutluan@ump.edu.vn::3e1afd67-a24c-48e2-9a3f-4d7b425a7751" providerId="AD" clId="Web-{9D62168A-9083-4D59-9F2D-878FCBF8EE0F}" dt="2020-05-03T15:33:30.610" v="8" actId="20577"/>
        <pc:sldMkLst>
          <pc:docMk/>
          <pc:sldMk cId="1469876649" sldId="273"/>
        </pc:sldMkLst>
        <pc:spChg chg="mod">
          <ac:chgData name="Âu Nhựt Luân" userId="S::aunhutluan@ump.edu.vn::3e1afd67-a24c-48e2-9a3f-4d7b425a7751" providerId="AD" clId="Web-{9D62168A-9083-4D59-9F2D-878FCBF8EE0F}" dt="2020-05-03T15:33:30.610" v="8" actId="20577"/>
          <ac:spMkLst>
            <pc:docMk/>
            <pc:sldMk cId="1469876649" sldId="273"/>
            <ac:spMk id="3" creationId="{B0BF0ECB-8249-BC41-B8F8-A511E542DC64}"/>
          </ac:spMkLst>
        </pc:spChg>
      </pc:sldChg>
      <pc:sldChg chg="addSp delSp modSp">
        <pc:chgData name="Âu Nhựt Luân" userId="S::aunhutluan@ump.edu.vn::3e1afd67-a24c-48e2-9a3f-4d7b425a7751" providerId="AD" clId="Web-{9D62168A-9083-4D59-9F2D-878FCBF8EE0F}" dt="2020-05-03T15:43:40.958" v="132" actId="20577"/>
        <pc:sldMkLst>
          <pc:docMk/>
          <pc:sldMk cId="2896255760" sldId="275"/>
        </pc:sldMkLst>
        <pc:spChg chg="mod">
          <ac:chgData name="Âu Nhựt Luân" userId="S::aunhutluan@ump.edu.vn::3e1afd67-a24c-48e2-9a3f-4d7b425a7751" providerId="AD" clId="Web-{9D62168A-9083-4D59-9F2D-878FCBF8EE0F}" dt="2020-05-03T15:43:40.958" v="132" actId="20577"/>
          <ac:spMkLst>
            <pc:docMk/>
            <pc:sldMk cId="2896255760" sldId="275"/>
            <ac:spMk id="3" creationId="{B0BF0ECB-8249-BC41-B8F8-A511E542DC64}"/>
          </ac:spMkLst>
        </pc:spChg>
        <pc:picChg chg="del">
          <ac:chgData name="Âu Nhựt Luân" userId="S::aunhutluan@ump.edu.vn::3e1afd67-a24c-48e2-9a3f-4d7b425a7751" providerId="AD" clId="Web-{9D62168A-9083-4D59-9F2D-878FCBF8EE0F}" dt="2020-05-03T15:41:10.020" v="38"/>
          <ac:picMkLst>
            <pc:docMk/>
            <pc:sldMk cId="2896255760" sldId="275"/>
            <ac:picMk id="4" creationId="{352B5673-2BFE-854F-9C8E-04283ACB5325}"/>
          </ac:picMkLst>
        </pc:picChg>
        <pc:picChg chg="add del mod">
          <ac:chgData name="Âu Nhựt Luân" userId="S::aunhutluan@ump.edu.vn::3e1afd67-a24c-48e2-9a3f-4d7b425a7751" providerId="AD" clId="Web-{9D62168A-9083-4D59-9F2D-878FCBF8EE0F}" dt="2020-05-03T15:42:35.223" v="51"/>
          <ac:picMkLst>
            <pc:docMk/>
            <pc:sldMk cId="2896255760" sldId="275"/>
            <ac:picMk id="6" creationId="{AB960FAE-4991-41D3-AC61-96EFCF2A7307}"/>
          </ac:picMkLst>
        </pc:picChg>
        <pc:picChg chg="add del mod">
          <ac:chgData name="Âu Nhựt Luân" userId="S::aunhutluan@ump.edu.vn::3e1afd67-a24c-48e2-9a3f-4d7b425a7751" providerId="AD" clId="Web-{9D62168A-9083-4D59-9F2D-878FCBF8EE0F}" dt="2020-05-03T15:41:00.910" v="36"/>
          <ac:picMkLst>
            <pc:docMk/>
            <pc:sldMk cId="2896255760" sldId="275"/>
            <ac:picMk id="7" creationId="{FD1D6E02-428E-49D4-97B5-110E00A97C41}"/>
          </ac:picMkLst>
        </pc:picChg>
        <pc:picChg chg="add del mod">
          <ac:chgData name="Âu Nhựt Luân" userId="S::aunhutluan@ump.edu.vn::3e1afd67-a24c-48e2-9a3f-4d7b425a7751" providerId="AD" clId="Web-{9D62168A-9083-4D59-9F2D-878FCBF8EE0F}" dt="2020-05-03T15:42:14.848" v="49"/>
          <ac:picMkLst>
            <pc:docMk/>
            <pc:sldMk cId="2896255760" sldId="275"/>
            <ac:picMk id="13" creationId="{1DC89D0D-03B8-45F9-AFBA-983AA8372D69}"/>
          </ac:picMkLst>
        </pc:picChg>
      </pc:sldChg>
      <pc:sldChg chg="addSp delSp modSp">
        <pc:chgData name="Âu Nhựt Luân" userId="S::aunhutluan@ump.edu.vn::3e1afd67-a24c-48e2-9a3f-4d7b425a7751" providerId="AD" clId="Web-{9D62168A-9083-4D59-9F2D-878FCBF8EE0F}" dt="2020-05-03T15:39:57.675" v="29" actId="1076"/>
        <pc:sldMkLst>
          <pc:docMk/>
          <pc:sldMk cId="1572563266" sldId="295"/>
        </pc:sldMkLst>
        <pc:spChg chg="del">
          <ac:chgData name="Âu Nhựt Luân" userId="S::aunhutluan@ump.edu.vn::3e1afd67-a24c-48e2-9a3f-4d7b425a7751" providerId="AD" clId="Web-{9D62168A-9083-4D59-9F2D-878FCBF8EE0F}" dt="2020-05-03T15:39:46.863" v="27"/>
          <ac:spMkLst>
            <pc:docMk/>
            <pc:sldMk cId="1572563266" sldId="295"/>
            <ac:spMk id="9" creationId="{DAAE7C40-8055-814D-94D2-63C79FA3C69C}"/>
          </ac:spMkLst>
        </pc:spChg>
        <pc:spChg chg="add mod">
          <ac:chgData name="Âu Nhựt Luân" userId="S::aunhutluan@ump.edu.vn::3e1afd67-a24c-48e2-9a3f-4d7b425a7751" providerId="AD" clId="Web-{9D62168A-9083-4D59-9F2D-878FCBF8EE0F}" dt="2020-05-03T15:39:57.675" v="29" actId="1076"/>
          <ac:spMkLst>
            <pc:docMk/>
            <pc:sldMk cId="1572563266" sldId="295"/>
            <ac:spMk id="12" creationId="{7D457B63-D9A8-49C0-8BCB-0207282F4FDD}"/>
          </ac:spMkLst>
        </pc:spChg>
        <pc:picChg chg="add mod">
          <ac:chgData name="Âu Nhựt Luân" userId="S::aunhutluan@ump.edu.vn::3e1afd67-a24c-48e2-9a3f-4d7b425a7751" providerId="AD" clId="Web-{9D62168A-9083-4D59-9F2D-878FCBF8EE0F}" dt="2020-05-03T15:39:14.691" v="24" actId="14100"/>
          <ac:picMkLst>
            <pc:docMk/>
            <pc:sldMk cId="1572563266" sldId="295"/>
            <ac:picMk id="3" creationId="{66A37227-99B8-410F-87E7-2167AACBB370}"/>
          </ac:picMkLst>
        </pc:picChg>
        <pc:picChg chg="mod">
          <ac:chgData name="Âu Nhựt Luân" userId="S::aunhutluan@ump.edu.vn::3e1afd67-a24c-48e2-9a3f-4d7b425a7751" providerId="AD" clId="Web-{9D62168A-9083-4D59-9F2D-878FCBF8EE0F}" dt="2020-05-03T15:39:31.363" v="26" actId="1076"/>
          <ac:picMkLst>
            <pc:docMk/>
            <pc:sldMk cId="1572563266" sldId="295"/>
            <ac:picMk id="8" creationId="{E4B1F229-3BD1-D34E-B192-495C8DE8F90A}"/>
          </ac:picMkLst>
        </pc:picChg>
      </pc:sldChg>
    </pc:docChg>
  </pc:docChgLst>
  <pc:docChgLst>
    <pc:chgData name="Vo Thanh Luan" userId="S::vtluan.y14@ump.edu.vn::9dd83806-5aae-4348-aa32-34dfb377806e" providerId="AD" clId="Web-{CBA0B95E-DE70-439D-9581-6B8FEAAA4FE6}"/>
    <pc:docChg chg="modSld">
      <pc:chgData name="Vo Thanh Luan" userId="S::vtluan.y14@ump.edu.vn::9dd83806-5aae-4348-aa32-34dfb377806e" providerId="AD" clId="Web-{CBA0B95E-DE70-439D-9581-6B8FEAAA4FE6}" dt="2020-05-08T06:39:09.187" v="0"/>
      <pc:docMkLst>
        <pc:docMk/>
      </pc:docMkLst>
      <pc:sldChg chg="mod modShow">
        <pc:chgData name="Vo Thanh Luan" userId="S::vtluan.y14@ump.edu.vn::9dd83806-5aae-4348-aa32-34dfb377806e" providerId="AD" clId="Web-{CBA0B95E-DE70-439D-9581-6B8FEAAA4FE6}" dt="2020-05-08T06:39:09.187" v="0"/>
        <pc:sldMkLst>
          <pc:docMk/>
          <pc:sldMk cId="4144430296" sldId="3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D78A8-A719-CA4D-8314-463A19CFD18D}" type="datetimeFigureOut">
              <a:t>5/7/2020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8A401-D529-7740-B5E3-33ADE40FF966}" type="slidenum">
              <a:t>‹#›</a:t>
            </a:fld>
            <a:endParaRPr lang="en-US"/>
          </a:p>
        </p:txBody>
      </p:sp>
    </p:spTree>
    <p:extLst>
      <p:ext uri="{BB962C8B-B14F-4D97-AF65-F5344CB8AC3E}">
        <p14:creationId xmlns:p14="http://schemas.microsoft.com/office/powerpoint/2010/main" val="37292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2C72B-6263-8D43-803A-6E03E2F9AF3E}" type="slidenum">
              <a:t>10</a:t>
            </a:fld>
            <a:endParaRPr lang="en-US"/>
          </a:p>
        </p:txBody>
      </p:sp>
    </p:spTree>
    <p:extLst>
      <p:ext uri="{BB962C8B-B14F-4D97-AF65-F5344CB8AC3E}">
        <p14:creationId xmlns:p14="http://schemas.microsoft.com/office/powerpoint/2010/main" val="122383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58A401-D529-7740-B5E3-33ADE40FF966}" type="slidenum">
              <a:rPr lang="en-US"/>
              <a:t>12</a:t>
            </a:fld>
            <a:endParaRPr lang="en-US"/>
          </a:p>
        </p:txBody>
      </p:sp>
    </p:spTree>
    <p:extLst>
      <p:ext uri="{BB962C8B-B14F-4D97-AF65-F5344CB8AC3E}">
        <p14:creationId xmlns:p14="http://schemas.microsoft.com/office/powerpoint/2010/main" val="118234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58A401-D529-7740-B5E3-33ADE40FF966}" type="slidenum">
              <a:rPr lang="en-US"/>
              <a:t>13</a:t>
            </a:fld>
            <a:endParaRPr lang="en-US"/>
          </a:p>
        </p:txBody>
      </p:sp>
    </p:spTree>
    <p:extLst>
      <p:ext uri="{BB962C8B-B14F-4D97-AF65-F5344CB8AC3E}">
        <p14:creationId xmlns:p14="http://schemas.microsoft.com/office/powerpoint/2010/main" val="96387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58A401-D529-7740-B5E3-33ADE40FF966}" type="slidenum">
              <a:rPr lang="en-US"/>
              <a:t>33</a:t>
            </a:fld>
            <a:endParaRPr lang="en-US"/>
          </a:p>
        </p:txBody>
      </p:sp>
    </p:spTree>
    <p:extLst>
      <p:ext uri="{BB962C8B-B14F-4D97-AF65-F5344CB8AC3E}">
        <p14:creationId xmlns:p14="http://schemas.microsoft.com/office/powerpoint/2010/main" val="203339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2C72B-6263-8D43-803A-6E03E2F9AF3E}" type="slidenum">
              <a:t>34</a:t>
            </a:fld>
            <a:endParaRPr lang="en-US"/>
          </a:p>
        </p:txBody>
      </p:sp>
    </p:spTree>
    <p:extLst>
      <p:ext uri="{BB962C8B-B14F-4D97-AF65-F5344CB8AC3E}">
        <p14:creationId xmlns:p14="http://schemas.microsoft.com/office/powerpoint/2010/main" val="141588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58A401-D529-7740-B5E3-33ADE40FF966}" type="slidenum">
              <a:rPr lang="en-US"/>
              <a:t>35</a:t>
            </a:fld>
            <a:endParaRPr lang="en-US"/>
          </a:p>
        </p:txBody>
      </p:sp>
    </p:spTree>
    <p:extLst>
      <p:ext uri="{BB962C8B-B14F-4D97-AF65-F5344CB8AC3E}">
        <p14:creationId xmlns:p14="http://schemas.microsoft.com/office/powerpoint/2010/main" val="4107685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85800" y="3861048"/>
            <a:ext cx="6400800" cy="1008112"/>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411824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5/7/2020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238705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5/7/2020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2956870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5/7/2020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612105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5/7/2020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4070485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457200" y="1412776"/>
            <a:ext cx="4038600" cy="5328592"/>
          </a:xfrm>
          <a:solidFill>
            <a:schemeClr val="accent5">
              <a:lumMod val="20000"/>
              <a:lumOff val="80000"/>
            </a:schemeClr>
          </a:solidFill>
          <a:ln w="19050">
            <a:solidFill>
              <a:srgbClr val="002060"/>
            </a:solidFill>
          </a:ln>
        </p:spPr>
        <p:txBody>
          <a:bodyPr>
            <a:normAutofit/>
          </a:bodyPr>
          <a:lstStyle>
            <a:lvl1pPr marL="0" indent="0">
              <a:buFontTx/>
              <a:buNone/>
              <a:defRPr sz="2800" b="1">
                <a:solidFill>
                  <a:srgbClr val="002060"/>
                </a:solidFill>
              </a:defRPr>
            </a:lvl1pPr>
            <a:lvl2pPr marL="317500" indent="-295275">
              <a:tabLst/>
              <a:defRPr sz="2400"/>
            </a:lvl2pPr>
            <a:lvl3pPr>
              <a:defRPr sz="2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412776"/>
            <a:ext cx="4038600" cy="5328592"/>
          </a:xfrm>
          <a:solidFill>
            <a:schemeClr val="accent6">
              <a:lumMod val="20000"/>
              <a:lumOff val="80000"/>
            </a:schemeClr>
          </a:solidFill>
          <a:ln w="19050">
            <a:solidFill>
              <a:schemeClr val="accent6">
                <a:lumMod val="50000"/>
              </a:schemeClr>
            </a:solidFill>
          </a:ln>
        </p:spPr>
        <p:txBody>
          <a:bodyPr>
            <a:normAutofit/>
          </a:bodyPr>
          <a:lstStyle>
            <a:lvl1pPr marL="0" indent="0">
              <a:buFontTx/>
              <a:buNone/>
              <a:defRPr sz="2800" b="1">
                <a:solidFill>
                  <a:schemeClr val="accent6">
                    <a:lumMod val="50000"/>
                  </a:schemeClr>
                </a:solidFill>
              </a:defRPr>
            </a:lvl1pPr>
            <a:lvl2pPr marL="328613" indent="-328613">
              <a:tabLst/>
              <a:defRPr sz="2400"/>
            </a:lvl2pPr>
            <a:lvl3pPr>
              <a:defRPr sz="24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pic>
        <p:nvPicPr>
          <p:cNvPr id="7" name="Picture 2" descr="Kết quả hình ảnh cho cross road">
            <a:extLst>
              <a:ext uri="{FF2B5EF4-FFF2-40B4-BE49-F238E27FC236}">
                <a16:creationId xmlns:a16="http://schemas.microsoft.com/office/drawing/2014/main" id="{368A9E94-2BCD-4A4B-882D-E55CB54D12C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33456" y="145066"/>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43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5/7/2020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2713603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5/7/2020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3780931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5/7/2020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55307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5/7/2020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320648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0E96266D-6D3D-4F98-9B32-28ADE594BDB8}" type="datetimeFigureOut">
              <a:rPr lang="en-US" smtClean="0"/>
              <a:t>5/7/2020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A269A1E-697C-4659-9DE4-85D8C9A9E1BB}" type="slidenum">
              <a:rPr lang="en-US" smtClean="0"/>
              <a:t>‹#›</a:t>
            </a:fld>
            <a:endParaRPr lang="en-US"/>
          </a:p>
        </p:txBody>
      </p:sp>
    </p:spTree>
    <p:extLst>
      <p:ext uri="{BB962C8B-B14F-4D97-AF65-F5344CB8AC3E}">
        <p14:creationId xmlns:p14="http://schemas.microsoft.com/office/powerpoint/2010/main" val="3446776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6632"/>
            <a:ext cx="8229600" cy="1143000"/>
          </a:xfrm>
          <a:prstGeom prst="rect">
            <a:avLst/>
          </a:prstGeom>
        </p:spPr>
        <p:txBody>
          <a:bodyPr vert="horz" lIns="91440" tIns="45720" rIns="91440" bIns="45720" rtlCol="0" anchor="ctr">
            <a:normAutofit/>
          </a:bodyPr>
          <a:lstStyle/>
          <a:p>
            <a:pPr lvl="0"/>
            <a:r>
              <a:rPr lang="en-US"/>
              <a:t>Click to edit Master title style</a:t>
            </a:r>
          </a:p>
        </p:txBody>
      </p:sp>
      <p:sp>
        <p:nvSpPr>
          <p:cNvPr id="3" name="Text Placeholder 2"/>
          <p:cNvSpPr>
            <a:spLocks noGrp="1"/>
          </p:cNvSpPr>
          <p:nvPr>
            <p:ph type="body" idx="1"/>
          </p:nvPr>
        </p:nvSpPr>
        <p:spPr>
          <a:xfrm>
            <a:off x="457200" y="1412776"/>
            <a:ext cx="8229600" cy="5328592"/>
          </a:xfrm>
          <a:prstGeom prst="rect">
            <a:avLst/>
          </a:prstGeom>
          <a:solidFill>
            <a:schemeClr val="accent3">
              <a:lumMod val="40000"/>
              <a:lumOff val="60000"/>
            </a:schemeClr>
          </a:solidFill>
          <a:ln>
            <a:solidFill>
              <a:schemeClr val="accent3">
                <a:lumMod val="50000"/>
              </a:schemeClr>
            </a:solidFill>
          </a:ln>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pic>
        <p:nvPicPr>
          <p:cNvPr id="4" name="Picture 2" descr="Kết quả hình ảnh cho cross road">
            <a:extLst>
              <a:ext uri="{FF2B5EF4-FFF2-40B4-BE49-F238E27FC236}">
                <a16:creationId xmlns:a16="http://schemas.microsoft.com/office/drawing/2014/main" id="{29CA65F5-8813-0B4A-8FD1-CF794EE62B9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533456" y="145066"/>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781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lang="en-US" sz="3200" b="1" kern="1200" dirty="0">
          <a:solidFill>
            <a:schemeClr val="tx1"/>
          </a:solidFill>
          <a:latin typeface="+mj-lt"/>
          <a:ea typeface="+mj-ea"/>
          <a:cs typeface="+mj-cs"/>
        </a:defRPr>
      </a:lvl1pPr>
    </p:titleStyle>
    <p:bodyStyle>
      <a:lvl1pPr marL="342900" indent="-342900" algn="l" defTabSz="914400" rtl="0" eaLnBrk="1" latinLnBrk="0" hangingPunct="1">
        <a:spcBef>
          <a:spcPct val="20000"/>
        </a:spcBef>
        <a:buSzPct val="75000"/>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SzPct val="7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SzPct val="75000"/>
        <a:buFont typeface="Arial" panose="020B0604020202020204"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jpe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2.tiff"/><Relationship Id="rId7"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48.png"/><Relationship Id="rId4" Type="http://schemas.microsoft.com/office/2007/relationships/hdphoto" Target="../media/hdphoto4.wdp"/></Relationships>
</file>

<file path=ppt/slides/_rels/slide4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2A2279-DF81-B24D-A6AC-529AB487BB56}"/>
              </a:ext>
            </a:extLst>
          </p:cNvPr>
          <p:cNvSpPr>
            <a:spLocks noGrp="1"/>
          </p:cNvSpPr>
          <p:nvPr>
            <p:ph idx="1"/>
          </p:nvPr>
        </p:nvSpPr>
        <p:spPr>
          <a:xfrm>
            <a:off x="457200" y="2852936"/>
            <a:ext cx="4114800" cy="1143000"/>
          </a:xfrm>
          <a:noFill/>
          <a:ln>
            <a:noFill/>
          </a:ln>
        </p:spPr>
        <p:txBody>
          <a:bodyPr/>
          <a:lstStyle/>
          <a:p>
            <a:pPr marL="0" indent="0" algn="r">
              <a:buNone/>
            </a:pPr>
            <a:r>
              <a:rPr lang="en-US" b="1"/>
              <a:t>Đến nơi đến chốn…</a:t>
            </a:r>
          </a:p>
          <a:p>
            <a:pPr marL="0" indent="0" algn="r">
              <a:buNone/>
            </a:pPr>
            <a:r>
              <a:rPr lang="en-US"/>
              <a:t>(</a:t>
            </a:r>
            <a:r>
              <a:rPr lang="en-US" i="1"/>
              <a:t>Unreached goal)</a:t>
            </a:r>
          </a:p>
        </p:txBody>
      </p:sp>
      <p:sp>
        <p:nvSpPr>
          <p:cNvPr id="4" name="Content Placeholder 2">
            <a:extLst>
              <a:ext uri="{FF2B5EF4-FFF2-40B4-BE49-F238E27FC236}">
                <a16:creationId xmlns:a16="http://schemas.microsoft.com/office/drawing/2014/main" id="{462CA603-B099-A742-BB36-3B4C71FD016F}"/>
              </a:ext>
            </a:extLst>
          </p:cNvPr>
          <p:cNvSpPr txBox="1">
            <a:spLocks/>
          </p:cNvSpPr>
          <p:nvPr/>
        </p:nvSpPr>
        <p:spPr>
          <a:xfrm>
            <a:off x="4572000" y="1412776"/>
            <a:ext cx="4114800"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75000"/>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SzPct val="75000"/>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SzPct val="75000"/>
              <a:buFont typeface="Arial" panose="020B0604020202020204" pitchFamily="34" charset="0"/>
              <a:buChar char="•"/>
              <a:defRPr sz="28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pic>
        <p:nvPicPr>
          <p:cNvPr id="6" name="Picture 2" descr="Kết quả hình ảnh cho cross road">
            <a:extLst>
              <a:ext uri="{FF2B5EF4-FFF2-40B4-BE49-F238E27FC236}">
                <a16:creationId xmlns:a16="http://schemas.microsoft.com/office/drawing/2014/main" id="{6762428E-1867-8E48-BDB3-89335A1B9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988840"/>
            <a:ext cx="2880320"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930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1 </a:t>
            </a:r>
            <a:br>
              <a:rPr lang="en-US"/>
            </a:br>
            <a:r>
              <a:rPr lang="en-US" i="1"/>
              <a:t>“Heavy Menstrual Bleeding”</a:t>
            </a:r>
            <a:endParaRPr lang="en-US" i="1" baseline="30000"/>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42 tuổi, đến khám vì hành kinh nhiều</a:t>
            </a:r>
          </a:p>
          <a:p>
            <a:pPr algn="just"/>
            <a:r>
              <a:rPr lang="en-US"/>
              <a:t>Không tiền sử nội ngoại khoa đặc biệt</a:t>
            </a:r>
          </a:p>
          <a:p>
            <a:pPr algn="just"/>
            <a:r>
              <a:rPr lang="en-US"/>
              <a:t>Cao 1.60 m. Nặng 52 kg</a:t>
            </a:r>
          </a:p>
          <a:p>
            <a:pPr algn="just"/>
            <a:r>
              <a:rPr lang="en-US"/>
              <a:t>Hai năm trước được chẩn đoán “HMB do adenomyosis”, nạo sinh thiết: nội mạc kì phân tiết, dùng nomegestrol 2 tháng, ổn </a:t>
            </a:r>
          </a:p>
          <a:p>
            <a:pPr algn="just"/>
            <a:r>
              <a:rPr lang="en-US"/>
              <a:t>Hiện chu kì 28 ngày, đều. Vài tháng nay lại bị HMB, PBAC 400, 7 ngày dứt hẳn. Đang ở N</a:t>
            </a:r>
            <a:r>
              <a:rPr lang="en-US" baseline="-25000"/>
              <a:t>4</a:t>
            </a:r>
            <a:r>
              <a:rPr lang="en-US"/>
              <a:t> của chu kì</a:t>
            </a:r>
          </a:p>
          <a:p>
            <a:pPr algn="just"/>
            <a:r>
              <a:rPr lang="en-US"/>
              <a:t>Toàn trạng vừa, sinh hiệu ổn, Hb = 8.9</a:t>
            </a:r>
          </a:p>
          <a:p>
            <a:pPr algn="just"/>
            <a:r>
              <a:rPr lang="en-US"/>
              <a:t>Khám mỏ vịt: cổ tử cung láng, âm đạo nhiều huyết đỏ loãng</a:t>
            </a:r>
          </a:p>
          <a:p>
            <a:pPr algn="just"/>
            <a:r>
              <a:rPr lang="en-US"/>
              <a:t>Khám âm đạo: tử cung to # tử cung mang thai 8 tuần, mật độ chắc, di động dễ, không đau. Hai phần phụ không sờ thấy</a:t>
            </a:r>
          </a:p>
          <a:p>
            <a:pPr algn="just"/>
            <a:endParaRPr lang="en-US"/>
          </a:p>
          <a:p>
            <a:pPr algn="just"/>
            <a:endParaRPr lang="en-US"/>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3"/>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174904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D77A-182C-5142-A51B-DEAF3FA4A303}"/>
              </a:ext>
            </a:extLst>
          </p:cNvPr>
          <p:cNvSpPr>
            <a:spLocks noGrp="1"/>
          </p:cNvSpPr>
          <p:nvPr>
            <p:ph type="title"/>
          </p:nvPr>
        </p:nvSpPr>
        <p:spPr/>
        <p:txBody>
          <a:bodyPr/>
          <a:lstStyle/>
          <a:p>
            <a:r>
              <a:rPr lang="en-US" err="1"/>
              <a:t>Ca lâm sàng 1, trang 2</a:t>
            </a:r>
            <a:br>
              <a:rPr lang="en-US"/>
            </a:br>
            <a:r>
              <a:rPr lang="en-US"/>
              <a:t>Pictorial Blood Loss Assessment Chart</a:t>
            </a:r>
          </a:p>
        </p:txBody>
      </p:sp>
      <p:sp>
        <p:nvSpPr>
          <p:cNvPr id="3" name="Content Placeholder 2">
            <a:extLst>
              <a:ext uri="{FF2B5EF4-FFF2-40B4-BE49-F238E27FC236}">
                <a16:creationId xmlns:a16="http://schemas.microsoft.com/office/drawing/2014/main" id="{E869E94E-34DF-8D42-8432-31546EA8D66D}"/>
              </a:ext>
            </a:extLst>
          </p:cNvPr>
          <p:cNvSpPr>
            <a:spLocks noGrp="1"/>
          </p:cNvSpPr>
          <p:nvPr>
            <p:ph idx="1"/>
          </p:nvPr>
        </p:nvSpPr>
        <p:spPr>
          <a:solidFill>
            <a:schemeClr val="accent2">
              <a:lumMod val="20000"/>
              <a:lumOff val="80000"/>
            </a:schemeClr>
          </a:solidFill>
        </p:spPr>
        <p:txBody>
          <a:bodyPr/>
          <a:lstStyle/>
          <a:p>
            <a:r>
              <a:rPr lang="en-US" b="1"/>
              <a:t>Score</a:t>
            </a:r>
          </a:p>
        </p:txBody>
      </p:sp>
      <p:pic>
        <p:nvPicPr>
          <p:cNvPr id="4" name="Picture 3">
            <a:extLst>
              <a:ext uri="{FF2B5EF4-FFF2-40B4-BE49-F238E27FC236}">
                <a16:creationId xmlns:a16="http://schemas.microsoft.com/office/drawing/2014/main" id="{E7EF9E2E-D06F-054E-9CB6-B4A71BAE8FDE}"/>
              </a:ext>
            </a:extLst>
          </p:cNvPr>
          <p:cNvPicPr>
            <a:picLocks noChangeAspect="1"/>
          </p:cNvPicPr>
          <p:nvPr/>
        </p:nvPicPr>
        <p:blipFill>
          <a:blip r:embed="rId2"/>
          <a:stretch>
            <a:fillRect/>
          </a:stretch>
        </p:blipFill>
        <p:spPr>
          <a:xfrm>
            <a:off x="1835696" y="1446851"/>
            <a:ext cx="6840760" cy="5222188"/>
          </a:xfrm>
          <a:prstGeom prst="rect">
            <a:avLst/>
          </a:prstGeom>
        </p:spPr>
      </p:pic>
      <p:sp>
        <p:nvSpPr>
          <p:cNvPr id="5" name="Pentagon 4">
            <a:extLst>
              <a:ext uri="{FF2B5EF4-FFF2-40B4-BE49-F238E27FC236}">
                <a16:creationId xmlns:a16="http://schemas.microsoft.com/office/drawing/2014/main" id="{12C219B2-5BDC-4E43-93F0-B0E2B3B3FD20}"/>
              </a:ext>
            </a:extLst>
          </p:cNvPr>
          <p:cNvSpPr/>
          <p:nvPr/>
        </p:nvSpPr>
        <p:spPr>
          <a:xfrm>
            <a:off x="539552" y="2132856"/>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 </a:t>
            </a:r>
            <a:r>
              <a:rPr lang="en-US" sz="1200" b="1">
                <a:solidFill>
                  <a:srgbClr val="FF0000"/>
                </a:solidFill>
              </a:rPr>
              <a:t>X</a:t>
            </a:r>
            <a:r>
              <a:rPr lang="en-US" b="1">
                <a:solidFill>
                  <a:srgbClr val="FF0000"/>
                </a:solidFill>
              </a:rPr>
              <a:t>   1</a:t>
            </a:r>
          </a:p>
        </p:txBody>
      </p:sp>
      <p:sp>
        <p:nvSpPr>
          <p:cNvPr id="6" name="Pentagon 5">
            <a:extLst>
              <a:ext uri="{FF2B5EF4-FFF2-40B4-BE49-F238E27FC236}">
                <a16:creationId xmlns:a16="http://schemas.microsoft.com/office/drawing/2014/main" id="{8D32E7AB-DFC6-2948-9CCF-A21A9801AE4A}"/>
              </a:ext>
            </a:extLst>
          </p:cNvPr>
          <p:cNvSpPr/>
          <p:nvPr/>
        </p:nvSpPr>
        <p:spPr>
          <a:xfrm>
            <a:off x="539552" y="2862064"/>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 </a:t>
            </a:r>
            <a:r>
              <a:rPr lang="en-US" sz="1200" b="1">
                <a:solidFill>
                  <a:srgbClr val="FF0000"/>
                </a:solidFill>
              </a:rPr>
              <a:t>X</a:t>
            </a:r>
            <a:r>
              <a:rPr lang="en-US" b="1">
                <a:solidFill>
                  <a:srgbClr val="FF0000"/>
                </a:solidFill>
              </a:rPr>
              <a:t>   5</a:t>
            </a:r>
          </a:p>
        </p:txBody>
      </p:sp>
      <p:sp>
        <p:nvSpPr>
          <p:cNvPr id="7" name="Pentagon 6">
            <a:extLst>
              <a:ext uri="{FF2B5EF4-FFF2-40B4-BE49-F238E27FC236}">
                <a16:creationId xmlns:a16="http://schemas.microsoft.com/office/drawing/2014/main" id="{C7805666-171F-E340-AC12-AF58788B5FAE}"/>
              </a:ext>
            </a:extLst>
          </p:cNvPr>
          <p:cNvSpPr/>
          <p:nvPr/>
        </p:nvSpPr>
        <p:spPr>
          <a:xfrm>
            <a:off x="539552" y="3501008"/>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 </a:t>
            </a:r>
            <a:r>
              <a:rPr lang="en-US" sz="1000" b="1">
                <a:solidFill>
                  <a:srgbClr val="FF0000"/>
                </a:solidFill>
              </a:rPr>
              <a:t>X</a:t>
            </a:r>
            <a:r>
              <a:rPr lang="en-US" sz="1200" b="1">
                <a:solidFill>
                  <a:srgbClr val="FF0000"/>
                </a:solidFill>
              </a:rPr>
              <a:t> </a:t>
            </a:r>
            <a:r>
              <a:rPr lang="en-US" b="1">
                <a:solidFill>
                  <a:srgbClr val="FF0000"/>
                </a:solidFill>
              </a:rPr>
              <a:t>20</a:t>
            </a:r>
          </a:p>
        </p:txBody>
      </p:sp>
      <p:sp>
        <p:nvSpPr>
          <p:cNvPr id="8" name="Pentagon 7">
            <a:extLst>
              <a:ext uri="{FF2B5EF4-FFF2-40B4-BE49-F238E27FC236}">
                <a16:creationId xmlns:a16="http://schemas.microsoft.com/office/drawing/2014/main" id="{0AF7C02E-CDFB-9E4A-8D18-566EB20467B0}"/>
              </a:ext>
            </a:extLst>
          </p:cNvPr>
          <p:cNvSpPr/>
          <p:nvPr/>
        </p:nvSpPr>
        <p:spPr>
          <a:xfrm>
            <a:off x="539552" y="4725144"/>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a:t>
            </a:r>
            <a:r>
              <a:rPr lang="en-US" sz="1200" b="1">
                <a:solidFill>
                  <a:srgbClr val="FF0000"/>
                </a:solidFill>
              </a:rPr>
              <a:t> X</a:t>
            </a:r>
            <a:r>
              <a:rPr lang="en-US" b="1">
                <a:solidFill>
                  <a:srgbClr val="FF0000"/>
                </a:solidFill>
              </a:rPr>
              <a:t>   1</a:t>
            </a:r>
          </a:p>
        </p:txBody>
      </p:sp>
      <p:sp>
        <p:nvSpPr>
          <p:cNvPr id="9" name="Pentagon 8">
            <a:extLst>
              <a:ext uri="{FF2B5EF4-FFF2-40B4-BE49-F238E27FC236}">
                <a16:creationId xmlns:a16="http://schemas.microsoft.com/office/drawing/2014/main" id="{931815CE-27CC-8644-9C7B-51FFCC1D33D8}"/>
              </a:ext>
            </a:extLst>
          </p:cNvPr>
          <p:cNvSpPr/>
          <p:nvPr/>
        </p:nvSpPr>
        <p:spPr>
          <a:xfrm>
            <a:off x="539552" y="5382344"/>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 </a:t>
            </a:r>
            <a:r>
              <a:rPr lang="en-US" sz="1200" b="1">
                <a:solidFill>
                  <a:srgbClr val="FF0000"/>
                </a:solidFill>
              </a:rPr>
              <a:t>X</a:t>
            </a:r>
            <a:r>
              <a:rPr lang="en-US" b="1">
                <a:solidFill>
                  <a:srgbClr val="FF0000"/>
                </a:solidFill>
              </a:rPr>
              <a:t>   5</a:t>
            </a:r>
          </a:p>
        </p:txBody>
      </p:sp>
      <p:sp>
        <p:nvSpPr>
          <p:cNvPr id="10" name="Pentagon 9">
            <a:extLst>
              <a:ext uri="{FF2B5EF4-FFF2-40B4-BE49-F238E27FC236}">
                <a16:creationId xmlns:a16="http://schemas.microsoft.com/office/drawing/2014/main" id="{F3A39840-2568-414F-B26E-FA17CD60755F}"/>
              </a:ext>
            </a:extLst>
          </p:cNvPr>
          <p:cNvSpPr/>
          <p:nvPr/>
        </p:nvSpPr>
        <p:spPr>
          <a:xfrm>
            <a:off x="539552" y="6021288"/>
            <a:ext cx="1224136" cy="422920"/>
          </a:xfrm>
          <a:prstGeom prst="homePlate">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N </a:t>
            </a:r>
            <a:r>
              <a:rPr lang="en-US" sz="1200" b="1">
                <a:solidFill>
                  <a:srgbClr val="FF0000"/>
                </a:solidFill>
              </a:rPr>
              <a:t>X  </a:t>
            </a:r>
            <a:r>
              <a:rPr lang="en-US" b="1">
                <a:solidFill>
                  <a:srgbClr val="FF0000"/>
                </a:solidFill>
              </a:rPr>
              <a:t>10</a:t>
            </a:r>
          </a:p>
        </p:txBody>
      </p:sp>
      <p:sp>
        <p:nvSpPr>
          <p:cNvPr id="11" name="TextBox 10">
            <a:extLst>
              <a:ext uri="{FF2B5EF4-FFF2-40B4-BE49-F238E27FC236}">
                <a16:creationId xmlns:a16="http://schemas.microsoft.com/office/drawing/2014/main" id="{F7BF4C4B-687D-FC4A-B070-BE39735DB5B3}"/>
              </a:ext>
            </a:extLst>
          </p:cNvPr>
          <p:cNvSpPr txBox="1"/>
          <p:nvPr/>
        </p:nvSpPr>
        <p:spPr>
          <a:xfrm>
            <a:off x="3635896" y="3501008"/>
            <a:ext cx="432048" cy="369332"/>
          </a:xfrm>
          <a:prstGeom prst="rect">
            <a:avLst/>
          </a:prstGeom>
          <a:noFill/>
        </p:spPr>
        <p:txBody>
          <a:bodyPr wrap="square" rtlCol="0">
            <a:spAutoFit/>
          </a:bodyPr>
          <a:lstStyle/>
          <a:p>
            <a:pPr algn="ctr"/>
            <a:r>
              <a:rPr lang="en-US" b="1"/>
              <a:t>2</a:t>
            </a:r>
          </a:p>
        </p:txBody>
      </p:sp>
      <p:sp>
        <p:nvSpPr>
          <p:cNvPr id="12" name="TextBox 11">
            <a:extLst>
              <a:ext uri="{FF2B5EF4-FFF2-40B4-BE49-F238E27FC236}">
                <a16:creationId xmlns:a16="http://schemas.microsoft.com/office/drawing/2014/main" id="{2C1CEF52-0A8B-BD45-B064-C5E1E68FBECE}"/>
              </a:ext>
            </a:extLst>
          </p:cNvPr>
          <p:cNvSpPr txBox="1"/>
          <p:nvPr/>
        </p:nvSpPr>
        <p:spPr>
          <a:xfrm>
            <a:off x="4283968" y="3501008"/>
            <a:ext cx="432048" cy="369332"/>
          </a:xfrm>
          <a:prstGeom prst="rect">
            <a:avLst/>
          </a:prstGeom>
          <a:noFill/>
        </p:spPr>
        <p:txBody>
          <a:bodyPr wrap="square" rtlCol="0">
            <a:spAutoFit/>
          </a:bodyPr>
          <a:lstStyle/>
          <a:p>
            <a:pPr algn="ctr"/>
            <a:r>
              <a:rPr lang="en-US" b="1"/>
              <a:t>4</a:t>
            </a:r>
          </a:p>
        </p:txBody>
      </p:sp>
      <p:sp>
        <p:nvSpPr>
          <p:cNvPr id="13" name="TextBox 12">
            <a:extLst>
              <a:ext uri="{FF2B5EF4-FFF2-40B4-BE49-F238E27FC236}">
                <a16:creationId xmlns:a16="http://schemas.microsoft.com/office/drawing/2014/main" id="{A11ADB02-906A-874A-8BE5-33C3436F4973}"/>
              </a:ext>
            </a:extLst>
          </p:cNvPr>
          <p:cNvSpPr txBox="1"/>
          <p:nvPr/>
        </p:nvSpPr>
        <p:spPr>
          <a:xfrm>
            <a:off x="4932040" y="3501008"/>
            <a:ext cx="432048" cy="369332"/>
          </a:xfrm>
          <a:prstGeom prst="rect">
            <a:avLst/>
          </a:prstGeom>
          <a:noFill/>
        </p:spPr>
        <p:txBody>
          <a:bodyPr wrap="square" rtlCol="0">
            <a:spAutoFit/>
          </a:bodyPr>
          <a:lstStyle/>
          <a:p>
            <a:pPr algn="ctr"/>
            <a:r>
              <a:rPr lang="en-US" b="1"/>
              <a:t>4</a:t>
            </a:r>
          </a:p>
        </p:txBody>
      </p:sp>
      <p:sp>
        <p:nvSpPr>
          <p:cNvPr id="14" name="TextBox 13">
            <a:extLst>
              <a:ext uri="{FF2B5EF4-FFF2-40B4-BE49-F238E27FC236}">
                <a16:creationId xmlns:a16="http://schemas.microsoft.com/office/drawing/2014/main" id="{1777B226-90DC-E44C-9C43-49C046F157F3}"/>
              </a:ext>
            </a:extLst>
          </p:cNvPr>
          <p:cNvSpPr txBox="1"/>
          <p:nvPr/>
        </p:nvSpPr>
        <p:spPr>
          <a:xfrm>
            <a:off x="5580112" y="3501008"/>
            <a:ext cx="432048" cy="369332"/>
          </a:xfrm>
          <a:prstGeom prst="rect">
            <a:avLst/>
          </a:prstGeom>
          <a:noFill/>
        </p:spPr>
        <p:txBody>
          <a:bodyPr wrap="square" rtlCol="0">
            <a:spAutoFit/>
          </a:bodyPr>
          <a:lstStyle/>
          <a:p>
            <a:pPr algn="ctr"/>
            <a:r>
              <a:rPr lang="en-US" b="1"/>
              <a:t>4</a:t>
            </a:r>
          </a:p>
        </p:txBody>
      </p:sp>
      <p:sp>
        <p:nvSpPr>
          <p:cNvPr id="15" name="TextBox 14">
            <a:extLst>
              <a:ext uri="{FF2B5EF4-FFF2-40B4-BE49-F238E27FC236}">
                <a16:creationId xmlns:a16="http://schemas.microsoft.com/office/drawing/2014/main" id="{EC5685A8-0F7F-054B-8C0A-34BB74F3B4AB}"/>
              </a:ext>
            </a:extLst>
          </p:cNvPr>
          <p:cNvSpPr txBox="1"/>
          <p:nvPr/>
        </p:nvSpPr>
        <p:spPr>
          <a:xfrm>
            <a:off x="6228184" y="3501008"/>
            <a:ext cx="432048" cy="369332"/>
          </a:xfrm>
          <a:prstGeom prst="rect">
            <a:avLst/>
          </a:prstGeom>
          <a:noFill/>
        </p:spPr>
        <p:txBody>
          <a:bodyPr wrap="square" rtlCol="0">
            <a:spAutoFit/>
          </a:bodyPr>
          <a:lstStyle/>
          <a:p>
            <a:pPr algn="ctr"/>
            <a:r>
              <a:rPr lang="en-US" b="1"/>
              <a:t>3</a:t>
            </a:r>
          </a:p>
        </p:txBody>
      </p:sp>
      <p:sp>
        <p:nvSpPr>
          <p:cNvPr id="16" name="TextBox 15">
            <a:extLst>
              <a:ext uri="{FF2B5EF4-FFF2-40B4-BE49-F238E27FC236}">
                <a16:creationId xmlns:a16="http://schemas.microsoft.com/office/drawing/2014/main" id="{48356EB2-F047-284E-9E51-10582CAF9AE2}"/>
              </a:ext>
            </a:extLst>
          </p:cNvPr>
          <p:cNvSpPr txBox="1"/>
          <p:nvPr/>
        </p:nvSpPr>
        <p:spPr>
          <a:xfrm>
            <a:off x="6804248" y="3501008"/>
            <a:ext cx="432048" cy="369332"/>
          </a:xfrm>
          <a:prstGeom prst="rect">
            <a:avLst/>
          </a:prstGeom>
          <a:noFill/>
        </p:spPr>
        <p:txBody>
          <a:bodyPr wrap="square" rtlCol="0">
            <a:spAutoFit/>
          </a:bodyPr>
          <a:lstStyle/>
          <a:p>
            <a:pPr algn="ctr"/>
            <a:r>
              <a:rPr lang="en-US" b="1"/>
              <a:t>1</a:t>
            </a:r>
          </a:p>
        </p:txBody>
      </p:sp>
      <p:sp>
        <p:nvSpPr>
          <p:cNvPr id="17" name="TextBox 16">
            <a:extLst>
              <a:ext uri="{FF2B5EF4-FFF2-40B4-BE49-F238E27FC236}">
                <a16:creationId xmlns:a16="http://schemas.microsoft.com/office/drawing/2014/main" id="{10C62D15-8580-484F-AB5E-8F91FCBD976F}"/>
              </a:ext>
            </a:extLst>
          </p:cNvPr>
          <p:cNvSpPr txBox="1"/>
          <p:nvPr/>
        </p:nvSpPr>
        <p:spPr>
          <a:xfrm>
            <a:off x="3641576" y="2888858"/>
            <a:ext cx="432048" cy="369332"/>
          </a:xfrm>
          <a:prstGeom prst="rect">
            <a:avLst/>
          </a:prstGeom>
          <a:noFill/>
        </p:spPr>
        <p:txBody>
          <a:bodyPr wrap="square" rtlCol="0">
            <a:spAutoFit/>
          </a:bodyPr>
          <a:lstStyle/>
          <a:p>
            <a:pPr algn="ctr"/>
            <a:r>
              <a:rPr lang="en-US" b="1"/>
              <a:t>2</a:t>
            </a:r>
          </a:p>
        </p:txBody>
      </p:sp>
      <p:sp>
        <p:nvSpPr>
          <p:cNvPr id="18" name="TextBox 17">
            <a:extLst>
              <a:ext uri="{FF2B5EF4-FFF2-40B4-BE49-F238E27FC236}">
                <a16:creationId xmlns:a16="http://schemas.microsoft.com/office/drawing/2014/main" id="{4BB2EF5E-3573-5540-B5FD-7234FCB93276}"/>
              </a:ext>
            </a:extLst>
          </p:cNvPr>
          <p:cNvSpPr txBox="1"/>
          <p:nvPr/>
        </p:nvSpPr>
        <p:spPr>
          <a:xfrm>
            <a:off x="6804248" y="2888858"/>
            <a:ext cx="432048" cy="369332"/>
          </a:xfrm>
          <a:prstGeom prst="rect">
            <a:avLst/>
          </a:prstGeom>
          <a:noFill/>
        </p:spPr>
        <p:txBody>
          <a:bodyPr wrap="square" rtlCol="0">
            <a:spAutoFit/>
          </a:bodyPr>
          <a:lstStyle/>
          <a:p>
            <a:pPr algn="ctr"/>
            <a:r>
              <a:rPr lang="en-US" b="1"/>
              <a:t>3</a:t>
            </a:r>
          </a:p>
        </p:txBody>
      </p:sp>
      <p:sp>
        <p:nvSpPr>
          <p:cNvPr id="19" name="TextBox 18">
            <a:extLst>
              <a:ext uri="{FF2B5EF4-FFF2-40B4-BE49-F238E27FC236}">
                <a16:creationId xmlns:a16="http://schemas.microsoft.com/office/drawing/2014/main" id="{34E9188A-6E69-BB45-ACBF-02BEC5E58389}"/>
              </a:ext>
            </a:extLst>
          </p:cNvPr>
          <p:cNvSpPr txBox="1"/>
          <p:nvPr/>
        </p:nvSpPr>
        <p:spPr>
          <a:xfrm>
            <a:off x="7452320" y="2207486"/>
            <a:ext cx="432048" cy="369332"/>
          </a:xfrm>
          <a:prstGeom prst="rect">
            <a:avLst/>
          </a:prstGeom>
          <a:noFill/>
        </p:spPr>
        <p:txBody>
          <a:bodyPr wrap="square" rtlCol="0">
            <a:spAutoFit/>
          </a:bodyPr>
          <a:lstStyle/>
          <a:p>
            <a:pPr algn="ctr"/>
            <a:r>
              <a:rPr lang="en-US" b="1"/>
              <a:t>2</a:t>
            </a:r>
          </a:p>
        </p:txBody>
      </p:sp>
      <p:sp>
        <p:nvSpPr>
          <p:cNvPr id="20" name="TextBox 19">
            <a:extLst>
              <a:ext uri="{FF2B5EF4-FFF2-40B4-BE49-F238E27FC236}">
                <a16:creationId xmlns:a16="http://schemas.microsoft.com/office/drawing/2014/main" id="{82353EBA-3728-5F4A-A266-B0F6E03261EA}"/>
              </a:ext>
            </a:extLst>
          </p:cNvPr>
          <p:cNvSpPr txBox="1"/>
          <p:nvPr/>
        </p:nvSpPr>
        <p:spPr>
          <a:xfrm>
            <a:off x="6228184" y="2888858"/>
            <a:ext cx="432048" cy="369332"/>
          </a:xfrm>
          <a:prstGeom prst="rect">
            <a:avLst/>
          </a:prstGeom>
          <a:noFill/>
        </p:spPr>
        <p:txBody>
          <a:bodyPr wrap="square" rtlCol="0">
            <a:spAutoFit/>
          </a:bodyPr>
          <a:lstStyle/>
          <a:p>
            <a:pPr algn="ctr"/>
            <a:r>
              <a:rPr lang="en-US" b="1"/>
              <a:t>2</a:t>
            </a:r>
          </a:p>
        </p:txBody>
      </p:sp>
    </p:spTree>
    <p:extLst>
      <p:ext uri="{BB962C8B-B14F-4D97-AF65-F5344CB8AC3E}">
        <p14:creationId xmlns:p14="http://schemas.microsoft.com/office/powerpoint/2010/main" val="2839240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84A-B65B-EE48-AFA2-1456D30E7BAD}"/>
              </a:ext>
            </a:extLst>
          </p:cNvPr>
          <p:cNvSpPr>
            <a:spLocks noGrp="1"/>
          </p:cNvSpPr>
          <p:nvPr>
            <p:ph type="title"/>
          </p:nvPr>
        </p:nvSpPr>
        <p:spPr/>
        <p:txBody>
          <a:bodyPr>
            <a:normAutofit/>
          </a:bodyPr>
          <a:lstStyle/>
          <a:p>
            <a:r>
              <a:rPr lang="en-US"/>
              <a:t>Ca lâm sàng 1, trang 3</a:t>
            </a:r>
            <a:br>
              <a:rPr lang="en-US"/>
            </a:br>
            <a:r>
              <a:rPr lang="en-US"/>
              <a:t>Grey-scale TVS (hiện tại)</a:t>
            </a:r>
          </a:p>
        </p:txBody>
      </p:sp>
      <p:sp>
        <p:nvSpPr>
          <p:cNvPr id="3" name="Content Placeholder 2">
            <a:extLst>
              <a:ext uri="{FF2B5EF4-FFF2-40B4-BE49-F238E27FC236}">
                <a16:creationId xmlns:a16="http://schemas.microsoft.com/office/drawing/2014/main" id="{176B77EE-D363-CD4B-B488-61B1F3D15E42}"/>
              </a:ext>
            </a:extLst>
          </p:cNvPr>
          <p:cNvSpPr>
            <a:spLocks noGrp="1"/>
          </p:cNvSpPr>
          <p:nvPr>
            <p:ph idx="1"/>
          </p:nvPr>
        </p:nvSpPr>
        <p:spPr/>
        <p:txBody>
          <a:bodyPr/>
          <a:lstStyle/>
          <a:p>
            <a:r>
              <a:rPr lang="en-US"/>
              <a:t>Tử cung ngã sau</a:t>
            </a:r>
          </a:p>
          <a:p>
            <a:r>
              <a:rPr lang="en-US"/>
              <a:t>dAP = 54 mm</a:t>
            </a:r>
          </a:p>
          <a:p>
            <a:r>
              <a:rPr lang="en-US"/>
              <a:t>Thành trước có nhân xơ dưới niêm 47 mm * 39 mm	(       )</a:t>
            </a:r>
          </a:p>
          <a:p>
            <a:r>
              <a:rPr lang="en-US"/>
              <a:t>Thành sau đáy  tử cung có nhân xơ 25 mm * 19 mm 	(       )</a:t>
            </a:r>
          </a:p>
          <a:p>
            <a:r>
              <a:rPr lang="en-US"/>
              <a:t>Nội mạc mỏng, lòng tử cung có dịch phản âm tương tự máu</a:t>
            </a:r>
          </a:p>
        </p:txBody>
      </p:sp>
      <p:pic>
        <p:nvPicPr>
          <p:cNvPr id="6" name="Picture 5">
            <a:extLst>
              <a:ext uri="{FF2B5EF4-FFF2-40B4-BE49-F238E27FC236}">
                <a16:creationId xmlns:a16="http://schemas.microsoft.com/office/drawing/2014/main" id="{7938968D-30B3-464E-838C-BD9C8475E65D}"/>
              </a:ext>
            </a:extLst>
          </p:cNvPr>
          <p:cNvPicPr>
            <a:picLocks noChangeAspect="1"/>
          </p:cNvPicPr>
          <p:nvPr/>
        </p:nvPicPr>
        <p:blipFill>
          <a:blip r:embed="rId3"/>
          <a:stretch>
            <a:fillRect/>
          </a:stretch>
        </p:blipFill>
        <p:spPr>
          <a:xfrm>
            <a:off x="5846424" y="6093296"/>
            <a:ext cx="2758024" cy="558700"/>
          </a:xfrm>
          <a:prstGeom prst="rect">
            <a:avLst/>
          </a:prstGeom>
        </p:spPr>
      </p:pic>
      <p:pic>
        <p:nvPicPr>
          <p:cNvPr id="4" name="Picture 3">
            <a:extLst>
              <a:ext uri="{FF2B5EF4-FFF2-40B4-BE49-F238E27FC236}">
                <a16:creationId xmlns:a16="http://schemas.microsoft.com/office/drawing/2014/main" id="{F527BB49-8F40-E946-8DA2-0192B6C623F9}"/>
              </a:ext>
            </a:extLst>
          </p:cNvPr>
          <p:cNvPicPr>
            <a:picLocks noChangeAspect="1"/>
          </p:cNvPicPr>
          <p:nvPr/>
        </p:nvPicPr>
        <p:blipFill rotWithShape="1">
          <a:blip r:embed="rId4"/>
          <a:srcRect l="5986" r="53423" b="58400"/>
          <a:stretch/>
        </p:blipFill>
        <p:spPr>
          <a:xfrm>
            <a:off x="899593" y="3645024"/>
            <a:ext cx="2158649" cy="2898000"/>
          </a:xfrm>
          <a:prstGeom prst="rect">
            <a:avLst/>
          </a:prstGeom>
          <a:ln w="19050">
            <a:solidFill>
              <a:schemeClr val="accent3">
                <a:lumMod val="50000"/>
              </a:schemeClr>
            </a:solidFill>
          </a:ln>
        </p:spPr>
      </p:pic>
      <p:pic>
        <p:nvPicPr>
          <p:cNvPr id="5" name="Picture 4">
            <a:extLst>
              <a:ext uri="{FF2B5EF4-FFF2-40B4-BE49-F238E27FC236}">
                <a16:creationId xmlns:a16="http://schemas.microsoft.com/office/drawing/2014/main" id="{1C31456B-5246-DF4E-A5C8-FBE5092A77D5}"/>
              </a:ext>
            </a:extLst>
          </p:cNvPr>
          <p:cNvPicPr>
            <a:picLocks noChangeAspect="1"/>
          </p:cNvPicPr>
          <p:nvPr/>
        </p:nvPicPr>
        <p:blipFill rotWithShape="1">
          <a:blip r:embed="rId4"/>
          <a:srcRect l="47320" r="11488" b="58400"/>
          <a:stretch/>
        </p:blipFill>
        <p:spPr>
          <a:xfrm>
            <a:off x="3347864" y="3645023"/>
            <a:ext cx="2190639" cy="2898000"/>
          </a:xfrm>
          <a:prstGeom prst="rect">
            <a:avLst/>
          </a:prstGeom>
          <a:ln w="19050">
            <a:solidFill>
              <a:schemeClr val="accent3">
                <a:lumMod val="50000"/>
              </a:schemeClr>
            </a:solidFill>
          </a:ln>
        </p:spPr>
      </p:pic>
      <p:sp>
        <p:nvSpPr>
          <p:cNvPr id="7" name="Right Arrow 6">
            <a:extLst>
              <a:ext uri="{FF2B5EF4-FFF2-40B4-BE49-F238E27FC236}">
                <a16:creationId xmlns:a16="http://schemas.microsoft.com/office/drawing/2014/main" id="{D003AAA9-ED26-FD47-9531-1C7560A5FDC2}"/>
              </a:ext>
            </a:extLst>
          </p:cNvPr>
          <p:cNvSpPr/>
          <p:nvPr/>
        </p:nvSpPr>
        <p:spPr>
          <a:xfrm>
            <a:off x="8028384" y="2348880"/>
            <a:ext cx="360040" cy="288032"/>
          </a:xfrm>
          <a:prstGeom prst="rightArrow">
            <a:avLst/>
          </a:prstGeom>
          <a:solidFill>
            <a:schemeClr val="accent3">
              <a:lumMod val="40000"/>
              <a:lumOff val="6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22E33B21-3156-094F-AA27-D5214EFB0283}"/>
              </a:ext>
            </a:extLst>
          </p:cNvPr>
          <p:cNvSpPr/>
          <p:nvPr/>
        </p:nvSpPr>
        <p:spPr>
          <a:xfrm>
            <a:off x="918012" y="4653136"/>
            <a:ext cx="360040" cy="288032"/>
          </a:xfrm>
          <a:prstGeom prst="rightArrow">
            <a:avLst/>
          </a:prstGeom>
          <a:solidFill>
            <a:schemeClr val="accent3">
              <a:lumMod val="40000"/>
              <a:lumOff val="6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36E0C52B-D9E3-6A47-ACA7-02B14EE401A6}"/>
              </a:ext>
            </a:extLst>
          </p:cNvPr>
          <p:cNvSpPr/>
          <p:nvPr/>
        </p:nvSpPr>
        <p:spPr>
          <a:xfrm>
            <a:off x="4211960" y="4981636"/>
            <a:ext cx="360040" cy="288032"/>
          </a:xfrm>
          <a:prstGeom prst="rightArrow">
            <a:avLst/>
          </a:prstGeom>
          <a:solidFill>
            <a:schemeClr val="accent5">
              <a:lumMod val="20000"/>
              <a:lumOff val="80000"/>
            </a:schemeClr>
          </a:solid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6F41D89B-424C-7B4E-A25C-BEC171A88043}"/>
              </a:ext>
            </a:extLst>
          </p:cNvPr>
          <p:cNvSpPr/>
          <p:nvPr/>
        </p:nvSpPr>
        <p:spPr>
          <a:xfrm>
            <a:off x="8028384" y="2780928"/>
            <a:ext cx="360040" cy="288032"/>
          </a:xfrm>
          <a:prstGeom prst="rightArrow">
            <a:avLst/>
          </a:prstGeom>
          <a:solidFill>
            <a:schemeClr val="accent5">
              <a:lumMod val="20000"/>
              <a:lumOff val="80000"/>
            </a:schemeClr>
          </a:solid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213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84A-B65B-EE48-AFA2-1456D30E7BAD}"/>
              </a:ext>
            </a:extLst>
          </p:cNvPr>
          <p:cNvSpPr>
            <a:spLocks noGrp="1"/>
          </p:cNvSpPr>
          <p:nvPr>
            <p:ph type="title"/>
          </p:nvPr>
        </p:nvSpPr>
        <p:spPr/>
        <p:txBody>
          <a:bodyPr>
            <a:normAutofit/>
          </a:bodyPr>
          <a:lstStyle/>
          <a:p>
            <a:r>
              <a:rPr lang="en-US"/>
              <a:t>Ca lâm sàng 1, trang 4</a:t>
            </a:r>
            <a:br>
              <a:rPr lang="en-US"/>
            </a:br>
            <a:r>
              <a:rPr lang="en-US"/>
              <a:t>MRI (hiện tại)</a:t>
            </a:r>
          </a:p>
        </p:txBody>
      </p:sp>
      <p:sp>
        <p:nvSpPr>
          <p:cNvPr id="3" name="Content Placeholder 2">
            <a:extLst>
              <a:ext uri="{FF2B5EF4-FFF2-40B4-BE49-F238E27FC236}">
                <a16:creationId xmlns:a16="http://schemas.microsoft.com/office/drawing/2014/main" id="{176B77EE-D363-CD4B-B488-61B1F3D15E42}"/>
              </a:ext>
            </a:extLst>
          </p:cNvPr>
          <p:cNvSpPr>
            <a:spLocks noGrp="1"/>
          </p:cNvSpPr>
          <p:nvPr>
            <p:ph idx="1"/>
          </p:nvPr>
        </p:nvSpPr>
        <p:spPr/>
        <p:txBody>
          <a:bodyPr/>
          <a:lstStyle/>
          <a:p>
            <a:endParaRPr lang="en-US"/>
          </a:p>
          <a:p>
            <a:endParaRPr lang="en-US"/>
          </a:p>
          <a:p>
            <a:pPr marL="0" indent="0">
              <a:buNone/>
            </a:pPr>
            <a:endParaRPr lang="en-US"/>
          </a:p>
          <a:p>
            <a:pPr marL="0" indent="0">
              <a:buNone/>
            </a:pPr>
            <a:endParaRPr lang="en-US"/>
          </a:p>
          <a:p>
            <a:endParaRPr lang="en-US"/>
          </a:p>
          <a:p>
            <a:endParaRPr lang="en-US"/>
          </a:p>
          <a:p>
            <a:r>
              <a:rPr lang="en-US"/>
              <a:t>Tử cung dAP = 50 mm, chiều cao = 78 mm</a:t>
            </a:r>
          </a:p>
          <a:p>
            <a:r>
              <a:rPr lang="en-US"/>
              <a:t>Mặt sau vùng đáy có ổ tín hiệu hỗn hợp trên T2W 24 mm * 18 mm * 26 mm, giới hạn không rõ với cơ vùng nối		(       )</a:t>
            </a:r>
          </a:p>
          <a:p>
            <a:r>
              <a:rPr lang="en-US"/>
              <a:t>Mặt trước thân có khối tín hiệu thấp nhẹ trên T2W 55 mm * 32 mm, giới hạn rõ , lồi vào buồng tử cung		(       )</a:t>
            </a:r>
          </a:p>
          <a:p>
            <a:endParaRPr lang="en-US"/>
          </a:p>
        </p:txBody>
      </p:sp>
      <p:pic>
        <p:nvPicPr>
          <p:cNvPr id="6" name="Picture 5">
            <a:extLst>
              <a:ext uri="{FF2B5EF4-FFF2-40B4-BE49-F238E27FC236}">
                <a16:creationId xmlns:a16="http://schemas.microsoft.com/office/drawing/2014/main" id="{7938968D-30B3-464E-838C-BD9C8475E65D}"/>
              </a:ext>
            </a:extLst>
          </p:cNvPr>
          <p:cNvPicPr>
            <a:picLocks noChangeAspect="1"/>
          </p:cNvPicPr>
          <p:nvPr/>
        </p:nvPicPr>
        <p:blipFill>
          <a:blip r:embed="rId3"/>
          <a:stretch>
            <a:fillRect/>
          </a:stretch>
        </p:blipFill>
        <p:spPr>
          <a:xfrm>
            <a:off x="5846424" y="6093296"/>
            <a:ext cx="2758024" cy="558700"/>
          </a:xfrm>
          <a:prstGeom prst="rect">
            <a:avLst/>
          </a:prstGeom>
        </p:spPr>
      </p:pic>
      <p:pic>
        <p:nvPicPr>
          <p:cNvPr id="12" name="Picture 11" descr="A picture containing photo, sitting, black, white&#10;&#10;Description automatically generated">
            <a:extLst>
              <a:ext uri="{FF2B5EF4-FFF2-40B4-BE49-F238E27FC236}">
                <a16:creationId xmlns:a16="http://schemas.microsoft.com/office/drawing/2014/main" id="{14A0AD2E-00E2-1B4F-AACD-D98C488D91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556792"/>
            <a:ext cx="2632955" cy="2340000"/>
          </a:xfrm>
          <a:prstGeom prst="rect">
            <a:avLst/>
          </a:prstGeom>
          <a:ln w="19050">
            <a:solidFill>
              <a:schemeClr val="accent3">
                <a:lumMod val="50000"/>
              </a:schemeClr>
            </a:solidFill>
          </a:ln>
        </p:spPr>
      </p:pic>
      <p:pic>
        <p:nvPicPr>
          <p:cNvPr id="14" name="Picture 13" descr="A picture containing sitting, black, white, holding&#10;&#10;Description automatically generated">
            <a:extLst>
              <a:ext uri="{FF2B5EF4-FFF2-40B4-BE49-F238E27FC236}">
                <a16:creationId xmlns:a16="http://schemas.microsoft.com/office/drawing/2014/main" id="{30FCEF4E-EE56-8B4A-9576-9F7EE761B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0152" y="1556792"/>
            <a:ext cx="2632955" cy="2340000"/>
          </a:xfrm>
          <a:prstGeom prst="rect">
            <a:avLst/>
          </a:prstGeom>
          <a:ln w="19050">
            <a:solidFill>
              <a:schemeClr val="accent3">
                <a:lumMod val="50000"/>
              </a:schemeClr>
            </a:solidFill>
          </a:ln>
        </p:spPr>
      </p:pic>
      <p:pic>
        <p:nvPicPr>
          <p:cNvPr id="16" name="Picture 15" descr="A picture containing photo, black, white, close&#10;&#10;Description automatically generated">
            <a:extLst>
              <a:ext uri="{FF2B5EF4-FFF2-40B4-BE49-F238E27FC236}">
                <a16:creationId xmlns:a16="http://schemas.microsoft.com/office/drawing/2014/main" id="{3C205488-6FDF-F540-BA4F-1DB14C6125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5189" y="1556792"/>
            <a:ext cx="2632955" cy="2340000"/>
          </a:xfrm>
          <a:prstGeom prst="rect">
            <a:avLst/>
          </a:prstGeom>
          <a:ln w="19050">
            <a:solidFill>
              <a:schemeClr val="accent3">
                <a:lumMod val="50000"/>
              </a:schemeClr>
            </a:solidFill>
          </a:ln>
        </p:spPr>
      </p:pic>
      <p:sp>
        <p:nvSpPr>
          <p:cNvPr id="11" name="Right Arrow 10">
            <a:extLst>
              <a:ext uri="{FF2B5EF4-FFF2-40B4-BE49-F238E27FC236}">
                <a16:creationId xmlns:a16="http://schemas.microsoft.com/office/drawing/2014/main" id="{2479704D-64E9-CD4A-9B8A-B8144C1DC1B4}"/>
              </a:ext>
            </a:extLst>
          </p:cNvPr>
          <p:cNvSpPr/>
          <p:nvPr/>
        </p:nvSpPr>
        <p:spPr>
          <a:xfrm>
            <a:off x="6800810" y="3320728"/>
            <a:ext cx="360040" cy="288032"/>
          </a:xfrm>
          <a:prstGeom prst="rightArrow">
            <a:avLst/>
          </a:prstGeom>
          <a:solidFill>
            <a:schemeClr val="accent5">
              <a:lumMod val="20000"/>
              <a:lumOff val="80000"/>
            </a:schemeClr>
          </a:solid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698944D8-35DC-814A-AB67-4DF0C785DC69}"/>
              </a:ext>
            </a:extLst>
          </p:cNvPr>
          <p:cNvSpPr/>
          <p:nvPr/>
        </p:nvSpPr>
        <p:spPr>
          <a:xfrm>
            <a:off x="8028384" y="4941168"/>
            <a:ext cx="360040" cy="288032"/>
          </a:xfrm>
          <a:prstGeom prst="rightArrow">
            <a:avLst/>
          </a:prstGeom>
          <a:solidFill>
            <a:schemeClr val="accent5">
              <a:lumMod val="20000"/>
              <a:lumOff val="80000"/>
            </a:schemeClr>
          </a:solid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E733084-D3A8-774C-877E-7841147AF5CF}"/>
              </a:ext>
            </a:extLst>
          </p:cNvPr>
          <p:cNvSpPr/>
          <p:nvPr/>
        </p:nvSpPr>
        <p:spPr>
          <a:xfrm>
            <a:off x="8028384" y="5733256"/>
            <a:ext cx="360040" cy="288032"/>
          </a:xfrm>
          <a:prstGeom prst="rightArrow">
            <a:avLst/>
          </a:prstGeom>
          <a:solidFill>
            <a:schemeClr val="accent3">
              <a:lumMod val="20000"/>
              <a:lumOff val="8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C7BF3C41-0659-9F40-BECA-7311EFB1E8B0}"/>
              </a:ext>
            </a:extLst>
          </p:cNvPr>
          <p:cNvSpPr/>
          <p:nvPr/>
        </p:nvSpPr>
        <p:spPr>
          <a:xfrm>
            <a:off x="570893" y="2636912"/>
            <a:ext cx="360040" cy="288032"/>
          </a:xfrm>
          <a:prstGeom prst="rightArrow">
            <a:avLst/>
          </a:prstGeom>
          <a:solidFill>
            <a:schemeClr val="accent3">
              <a:lumMod val="20000"/>
              <a:lumOff val="8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3DEA0BB-C61A-BE48-BED2-76466B2EA3AD}"/>
              </a:ext>
            </a:extLst>
          </p:cNvPr>
          <p:cNvSpPr/>
          <p:nvPr/>
        </p:nvSpPr>
        <p:spPr>
          <a:xfrm>
            <a:off x="3563888" y="2348880"/>
            <a:ext cx="360040" cy="288032"/>
          </a:xfrm>
          <a:prstGeom prst="rightArrow">
            <a:avLst/>
          </a:prstGeom>
          <a:solidFill>
            <a:schemeClr val="accent3">
              <a:lumMod val="20000"/>
              <a:lumOff val="8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76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C0F4-A2C0-C745-BA53-96FBDC4D4F66}"/>
              </a:ext>
            </a:extLst>
          </p:cNvPr>
          <p:cNvSpPr>
            <a:spLocks noGrp="1"/>
          </p:cNvSpPr>
          <p:nvPr>
            <p:ph type="title"/>
          </p:nvPr>
        </p:nvSpPr>
        <p:spPr/>
        <p:txBody>
          <a:bodyPr/>
          <a:lstStyle/>
          <a:p>
            <a:r>
              <a:rPr lang="en-US"/>
              <a:t>Xếp loại FIGO u xơ-cơ tử cung (2018)</a:t>
            </a:r>
            <a:br>
              <a:rPr lang="en-US"/>
            </a:br>
            <a:r>
              <a:rPr lang="en-US"/>
              <a:t>SM1</a:t>
            </a:r>
          </a:p>
        </p:txBody>
      </p:sp>
      <p:pic>
        <p:nvPicPr>
          <p:cNvPr id="5" name="Picture 4" descr="A screenshot of a cell phone&#10;&#10;Description automatically generated">
            <a:extLst>
              <a:ext uri="{FF2B5EF4-FFF2-40B4-BE49-F238E27FC236}">
                <a16:creationId xmlns:a16="http://schemas.microsoft.com/office/drawing/2014/main" id="{2D20D680-B9EF-BD42-A048-DC5214628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88" y="1599952"/>
            <a:ext cx="7452320" cy="4349328"/>
          </a:xfrm>
          <a:prstGeom prst="rect">
            <a:avLst/>
          </a:prstGeom>
        </p:spPr>
      </p:pic>
      <p:sp>
        <p:nvSpPr>
          <p:cNvPr id="11" name="Pentagon 10">
            <a:extLst>
              <a:ext uri="{FF2B5EF4-FFF2-40B4-BE49-F238E27FC236}">
                <a16:creationId xmlns:a16="http://schemas.microsoft.com/office/drawing/2014/main" id="{B46AADE4-F7BF-A849-BCFB-54C03DD63242}"/>
              </a:ext>
            </a:extLst>
          </p:cNvPr>
          <p:cNvSpPr/>
          <p:nvPr/>
        </p:nvSpPr>
        <p:spPr>
          <a:xfrm rot="10800000">
            <a:off x="7308304" y="3088384"/>
            <a:ext cx="978408" cy="484632"/>
          </a:xfrm>
          <a:prstGeom prst="homePlate">
            <a:avLst/>
          </a:prstGeom>
          <a:gradFill flip="none" rotWithShape="1">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path path="circle">
              <a:fillToRect l="100000" b="100000"/>
            </a:path>
            <a:tileRect t="-100000" r="-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Pentagon 11">
            <a:extLst>
              <a:ext uri="{FF2B5EF4-FFF2-40B4-BE49-F238E27FC236}">
                <a16:creationId xmlns:a16="http://schemas.microsoft.com/office/drawing/2014/main" id="{B2568DD2-D9F2-F649-8CF7-2A3DF811EAC2}"/>
              </a:ext>
            </a:extLst>
          </p:cNvPr>
          <p:cNvSpPr/>
          <p:nvPr/>
        </p:nvSpPr>
        <p:spPr>
          <a:xfrm rot="10800000">
            <a:off x="3131840" y="3933056"/>
            <a:ext cx="978408" cy="484632"/>
          </a:xfrm>
          <a:prstGeom prst="homePlate">
            <a:avLst/>
          </a:prstGeom>
          <a:gradFill flip="none" rotWithShape="1">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path path="circle">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photo, sitting, black, white&#10;&#10;Description automatically generated">
            <a:extLst>
              <a:ext uri="{FF2B5EF4-FFF2-40B4-BE49-F238E27FC236}">
                <a16:creationId xmlns:a16="http://schemas.microsoft.com/office/drawing/2014/main" id="{8D71178D-2E87-B945-BDCB-D39C82CBB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5295857"/>
            <a:ext cx="1093518" cy="971848"/>
          </a:xfrm>
          <a:prstGeom prst="rect">
            <a:avLst/>
          </a:prstGeom>
          <a:ln w="19050">
            <a:solidFill>
              <a:schemeClr val="accent6">
                <a:lumMod val="50000"/>
              </a:schemeClr>
            </a:solidFill>
          </a:ln>
        </p:spPr>
      </p:pic>
      <p:pic>
        <p:nvPicPr>
          <p:cNvPr id="9" name="Picture 8" descr="A picture containing photo, black, white, close&#10;&#10;Description automatically generated">
            <a:extLst>
              <a:ext uri="{FF2B5EF4-FFF2-40B4-BE49-F238E27FC236}">
                <a16:creationId xmlns:a16="http://schemas.microsoft.com/office/drawing/2014/main" id="{4C9244C4-3926-8B46-9164-6C266FAA2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840" y="5295857"/>
            <a:ext cx="1093518" cy="971848"/>
          </a:xfrm>
          <a:prstGeom prst="rect">
            <a:avLst/>
          </a:prstGeom>
          <a:ln w="19050">
            <a:solidFill>
              <a:schemeClr val="accent6">
                <a:lumMod val="50000"/>
              </a:schemeClr>
            </a:solidFill>
          </a:ln>
        </p:spPr>
      </p:pic>
    </p:spTree>
    <p:extLst>
      <p:ext uri="{BB962C8B-B14F-4D97-AF65-F5344CB8AC3E}">
        <p14:creationId xmlns:p14="http://schemas.microsoft.com/office/powerpoint/2010/main" val="404150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5D95-209B-7441-8D37-0BF2DC5E70F3}"/>
              </a:ext>
            </a:extLst>
          </p:cNvPr>
          <p:cNvSpPr>
            <a:spLocks noGrp="1"/>
          </p:cNvSpPr>
          <p:nvPr>
            <p:ph type="title"/>
          </p:nvPr>
        </p:nvSpPr>
        <p:spPr/>
        <p:txBody>
          <a:bodyPr>
            <a:normAutofit/>
          </a:bodyPr>
          <a:lstStyle/>
          <a:p>
            <a:r>
              <a:rPr lang="en-US"/>
              <a:t>Ca lâm sàng 1: thảo luận (1) </a:t>
            </a:r>
            <a:br>
              <a:rPr lang="en-US"/>
            </a:br>
            <a:r>
              <a:rPr lang="en-US"/>
              <a:t>Hệ thống phân loại AUB (FIGO 2018)</a:t>
            </a:r>
          </a:p>
        </p:txBody>
      </p:sp>
      <p:graphicFrame>
        <p:nvGraphicFramePr>
          <p:cNvPr id="4" name="Content Placeholder 3">
            <a:extLst>
              <a:ext uri="{FF2B5EF4-FFF2-40B4-BE49-F238E27FC236}">
                <a16:creationId xmlns:a16="http://schemas.microsoft.com/office/drawing/2014/main" id="{5C14EDDB-005E-8C41-9705-FD69C182837A}"/>
              </a:ext>
            </a:extLst>
          </p:cNvPr>
          <p:cNvGraphicFramePr>
            <a:graphicFrameLocks noGrp="1"/>
          </p:cNvGraphicFramePr>
          <p:nvPr>
            <p:ph idx="1"/>
            <p:extLst>
              <p:ext uri="{D42A27DB-BD31-4B8C-83A1-F6EECF244321}">
                <p14:modId xmlns:p14="http://schemas.microsoft.com/office/powerpoint/2010/main" val="1991929599"/>
              </p:ext>
            </p:extLst>
          </p:nvPr>
        </p:nvGraphicFramePr>
        <p:xfrm>
          <a:off x="457200" y="1412874"/>
          <a:ext cx="8229600" cy="4876800"/>
        </p:xfrm>
        <a:graphic>
          <a:graphicData uri="http://schemas.openxmlformats.org/drawingml/2006/table">
            <a:tbl>
              <a:tblPr firstRow="1" bandRow="1">
                <a:tableStyleId>{5C22544A-7EE6-4342-B048-85BDC9FD1C3A}</a:tableStyleId>
              </a:tblPr>
              <a:tblGrid>
                <a:gridCol w="617220">
                  <a:extLst>
                    <a:ext uri="{9D8B030D-6E8A-4147-A177-3AD203B41FA5}">
                      <a16:colId xmlns:a16="http://schemas.microsoft.com/office/drawing/2014/main" val="3871103250"/>
                    </a:ext>
                  </a:extLst>
                </a:gridCol>
                <a:gridCol w="617220">
                  <a:extLst>
                    <a:ext uri="{9D8B030D-6E8A-4147-A177-3AD203B41FA5}">
                      <a16:colId xmlns:a16="http://schemas.microsoft.com/office/drawing/2014/main" val="989445152"/>
                    </a:ext>
                  </a:extLst>
                </a:gridCol>
                <a:gridCol w="617220">
                  <a:extLst>
                    <a:ext uri="{9D8B030D-6E8A-4147-A177-3AD203B41FA5}">
                      <a16:colId xmlns:a16="http://schemas.microsoft.com/office/drawing/2014/main" val="1756870801"/>
                    </a:ext>
                  </a:extLst>
                </a:gridCol>
                <a:gridCol w="617220">
                  <a:extLst>
                    <a:ext uri="{9D8B030D-6E8A-4147-A177-3AD203B41FA5}">
                      <a16:colId xmlns:a16="http://schemas.microsoft.com/office/drawing/2014/main" val="2620054044"/>
                    </a:ext>
                  </a:extLst>
                </a:gridCol>
                <a:gridCol w="411480">
                  <a:extLst>
                    <a:ext uri="{9D8B030D-6E8A-4147-A177-3AD203B41FA5}">
                      <a16:colId xmlns:a16="http://schemas.microsoft.com/office/drawing/2014/main" val="2944416236"/>
                    </a:ext>
                  </a:extLst>
                </a:gridCol>
                <a:gridCol w="411480">
                  <a:extLst>
                    <a:ext uri="{9D8B030D-6E8A-4147-A177-3AD203B41FA5}">
                      <a16:colId xmlns:a16="http://schemas.microsoft.com/office/drawing/2014/main" val="3469617503"/>
                    </a:ext>
                  </a:extLst>
                </a:gridCol>
                <a:gridCol w="411480">
                  <a:extLst>
                    <a:ext uri="{9D8B030D-6E8A-4147-A177-3AD203B41FA5}">
                      <a16:colId xmlns:a16="http://schemas.microsoft.com/office/drawing/2014/main" val="28424035"/>
                    </a:ext>
                  </a:extLst>
                </a:gridCol>
                <a:gridCol w="411480">
                  <a:extLst>
                    <a:ext uri="{9D8B030D-6E8A-4147-A177-3AD203B41FA5}">
                      <a16:colId xmlns:a16="http://schemas.microsoft.com/office/drawing/2014/main" val="3550903586"/>
                    </a:ext>
                  </a:extLst>
                </a:gridCol>
                <a:gridCol w="411480">
                  <a:extLst>
                    <a:ext uri="{9D8B030D-6E8A-4147-A177-3AD203B41FA5}">
                      <a16:colId xmlns:a16="http://schemas.microsoft.com/office/drawing/2014/main" val="1686296130"/>
                    </a:ext>
                  </a:extLst>
                </a:gridCol>
                <a:gridCol w="411480">
                  <a:extLst>
                    <a:ext uri="{9D8B030D-6E8A-4147-A177-3AD203B41FA5}">
                      <a16:colId xmlns:a16="http://schemas.microsoft.com/office/drawing/2014/main" val="3769853060"/>
                    </a:ext>
                  </a:extLst>
                </a:gridCol>
                <a:gridCol w="411480">
                  <a:extLst>
                    <a:ext uri="{9D8B030D-6E8A-4147-A177-3AD203B41FA5}">
                      <a16:colId xmlns:a16="http://schemas.microsoft.com/office/drawing/2014/main" val="803400755"/>
                    </a:ext>
                  </a:extLst>
                </a:gridCol>
                <a:gridCol w="411480">
                  <a:extLst>
                    <a:ext uri="{9D8B030D-6E8A-4147-A177-3AD203B41FA5}">
                      <a16:colId xmlns:a16="http://schemas.microsoft.com/office/drawing/2014/main" val="3700598112"/>
                    </a:ext>
                  </a:extLst>
                </a:gridCol>
                <a:gridCol w="411480">
                  <a:extLst>
                    <a:ext uri="{9D8B030D-6E8A-4147-A177-3AD203B41FA5}">
                      <a16:colId xmlns:a16="http://schemas.microsoft.com/office/drawing/2014/main" val="4182709565"/>
                    </a:ext>
                  </a:extLst>
                </a:gridCol>
                <a:gridCol w="411480">
                  <a:extLst>
                    <a:ext uri="{9D8B030D-6E8A-4147-A177-3AD203B41FA5}">
                      <a16:colId xmlns:a16="http://schemas.microsoft.com/office/drawing/2014/main" val="2739589674"/>
                    </a:ext>
                  </a:extLst>
                </a:gridCol>
                <a:gridCol w="411480">
                  <a:extLst>
                    <a:ext uri="{9D8B030D-6E8A-4147-A177-3AD203B41FA5}">
                      <a16:colId xmlns:a16="http://schemas.microsoft.com/office/drawing/2014/main" val="889883358"/>
                    </a:ext>
                  </a:extLst>
                </a:gridCol>
                <a:gridCol w="411480">
                  <a:extLst>
                    <a:ext uri="{9D8B030D-6E8A-4147-A177-3AD203B41FA5}">
                      <a16:colId xmlns:a16="http://schemas.microsoft.com/office/drawing/2014/main" val="3507394246"/>
                    </a:ext>
                  </a:extLst>
                </a:gridCol>
                <a:gridCol w="411480">
                  <a:extLst>
                    <a:ext uri="{9D8B030D-6E8A-4147-A177-3AD203B41FA5}">
                      <a16:colId xmlns:a16="http://schemas.microsoft.com/office/drawing/2014/main" val="3453376290"/>
                    </a:ext>
                  </a:extLst>
                </a:gridCol>
                <a:gridCol w="411480">
                  <a:extLst>
                    <a:ext uri="{9D8B030D-6E8A-4147-A177-3AD203B41FA5}">
                      <a16:colId xmlns:a16="http://schemas.microsoft.com/office/drawing/2014/main" val="4095882275"/>
                    </a:ext>
                  </a:extLst>
                </a:gridCol>
              </a:tblGrid>
              <a:tr h="0">
                <a:tc gridSpan="4">
                  <a:txBody>
                    <a:bodyPr/>
                    <a:lstStyle/>
                    <a:p>
                      <a:r>
                        <a:rPr lang="en-US" sz="1000" b="0">
                          <a:solidFill>
                            <a:schemeClr val="bg1"/>
                          </a:solidFill>
                        </a:rPr>
                        <a:t>Hệ thống 1 (triệu chứng)</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r>
                        <a:rPr lang="en-US" sz="1000" b="0">
                          <a:solidFill>
                            <a:schemeClr val="tx1"/>
                          </a:solidFill>
                        </a:rPr>
                        <a:t>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5857001"/>
                  </a:ext>
                </a:extLst>
              </a:tr>
              <a:tr h="0">
                <a:tc gridSpan="4">
                  <a:txBody>
                    <a:bodyPr/>
                    <a:lstStyle/>
                    <a:p>
                      <a:r>
                        <a:rPr lang="en-US" sz="1000" b="0"/>
                        <a:t>Độ dài chu kì: 28 ngày = bình thường</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455583"/>
                  </a:ext>
                </a:extLst>
              </a:tr>
              <a:tr h="0">
                <a:tc gridSpan="4">
                  <a:txBody>
                    <a:bodyPr/>
                    <a:lstStyle/>
                    <a:p>
                      <a:r>
                        <a:rPr lang="en-US" sz="1000" b="0"/>
                        <a:t>Tính đều đặn: ± 2 ngày = đều</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152686"/>
                  </a:ext>
                </a:extLst>
              </a:tr>
              <a:tr h="0">
                <a:tc gridSpan="4">
                  <a:txBody>
                    <a:bodyPr/>
                    <a:lstStyle/>
                    <a:p>
                      <a:r>
                        <a:rPr lang="en-US" sz="1000" b="0"/>
                        <a:t>Độ dài: 7 ngày = bình thường</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0640339"/>
                  </a:ext>
                </a:extLst>
              </a:tr>
              <a:tr h="0">
                <a:tc gridSpan="4">
                  <a:txBody>
                    <a:bodyPr/>
                    <a:lstStyle/>
                    <a:p>
                      <a:r>
                        <a:rPr lang="en-US" sz="1000" b="0"/>
                        <a:t>Lượng máu kinh: PBAC 400 = HMB</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568839"/>
                  </a:ext>
                </a:extLst>
              </a:tr>
              <a:tr h="0">
                <a:tc gridSpan="4">
                  <a:txBody>
                    <a:bodyPr/>
                    <a:lstStyle/>
                    <a:p>
                      <a:r>
                        <a:rPr lang="en-US" sz="1000" b="0"/>
                        <a:t>Chảy máu giữa kì: không</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1087580"/>
                  </a:ext>
                </a:extLst>
              </a:tr>
              <a:tr h="0">
                <a:tc gridSpan="4">
                  <a:txBody>
                    <a:bodyPr/>
                    <a:lstStyle/>
                    <a:p>
                      <a:r>
                        <a:rPr lang="en-US" sz="1000" b="0">
                          <a:solidFill>
                            <a:schemeClr val="bg1"/>
                          </a:solidFill>
                        </a:rPr>
                        <a:t>Hệ thống 2 (PALM-COEIN)</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sz="1000" b="0"/>
                    </a:p>
                  </a:txBody>
                  <a:tcPr/>
                </a:tc>
                <a:tc hMerge="1">
                  <a:txBody>
                    <a:bodyPr/>
                    <a:lstStyle/>
                    <a:p>
                      <a:endParaRPr lang="en-US" sz="1000" b="0"/>
                    </a:p>
                  </a:txBody>
                  <a:tcPr>
                    <a:lnL w="12700" cap="flat" cmpd="sng" algn="ctr">
                      <a:solidFill>
                        <a:schemeClr val="tx1"/>
                      </a:solidFill>
                      <a:prstDash val="solid"/>
                      <a:round/>
                      <a:headEnd type="none" w="med" len="med"/>
                      <a:tailEnd type="none" w="med" len="med"/>
                    </a:lnL>
                  </a:tcPr>
                </a:tc>
                <a:tc hMerge="1">
                  <a:txBody>
                    <a:bodyPr/>
                    <a:lstStyle/>
                    <a:p>
                      <a:endParaRPr lang="en-US" sz="10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2766381"/>
                  </a:ext>
                </a:extLst>
              </a:tr>
              <a:tr h="0">
                <a:tc gridSpan="4">
                  <a:txBody>
                    <a:bodyPr/>
                    <a:lstStyle/>
                    <a:p>
                      <a:r>
                        <a:rPr lang="en-US" sz="1000" b="0"/>
                        <a:t>Leiomyoma: LSM1</a:t>
                      </a:r>
                    </a:p>
                  </a:txBody>
                  <a:tcPr>
                    <a:lnR w="12700" cap="flat" cmpd="sng" algn="ctr">
                      <a:solidFill>
                        <a:schemeClr val="tx1"/>
                      </a:solidFill>
                      <a:prstDash val="solid"/>
                      <a:round/>
                      <a:headEnd type="none" w="med" len="med"/>
                      <a:tailEnd type="none" w="med" len="med"/>
                    </a:lnR>
                    <a:noFill/>
                  </a:tcPr>
                </a:tc>
                <a:tc hMerge="1">
                  <a:txBody>
                    <a:bodyPr/>
                    <a:lstStyle/>
                    <a:p>
                      <a:endParaRPr lang="en-US" sz="1600" b="0"/>
                    </a:p>
                  </a:txBody>
                  <a:tcPr/>
                </a:tc>
                <a:tc hMerge="1">
                  <a:txBody>
                    <a:bodyPr/>
                    <a:lstStyle/>
                    <a:p>
                      <a:endParaRPr lang="en-US" sz="1600" b="0"/>
                    </a:p>
                  </a:txBody>
                  <a:tcPr>
                    <a:lnL w="12700" cap="flat" cmpd="sng" algn="ctr">
                      <a:solidFill>
                        <a:schemeClr val="tx1"/>
                      </a:solidFill>
                      <a:prstDash val="solid"/>
                      <a:round/>
                      <a:headEnd type="none" w="med" len="med"/>
                      <a:tailEnd type="none" w="med" len="med"/>
                    </a:lnL>
                  </a:tcPr>
                </a:tc>
                <a:tc hMerge="1">
                  <a:txBody>
                    <a:bodyPr/>
                    <a:lstStyle/>
                    <a:p>
                      <a:endParaRPr lang="en-US" sz="16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9427955"/>
                  </a:ext>
                </a:extLst>
              </a:tr>
              <a:tr h="0">
                <a:tc gridSpan="4">
                  <a:txBody>
                    <a:bodyPr/>
                    <a:lstStyle/>
                    <a:p>
                      <a:r>
                        <a:rPr lang="en-US" sz="1000" b="0"/>
                        <a:t>Adenomyosis</a:t>
                      </a:r>
                    </a:p>
                  </a:txBody>
                  <a:tcPr>
                    <a:lnR w="12700" cap="flat" cmpd="sng" algn="ctr">
                      <a:solidFill>
                        <a:schemeClr val="tx1"/>
                      </a:solidFill>
                      <a:prstDash val="solid"/>
                      <a:round/>
                      <a:headEnd type="none" w="med" len="med"/>
                      <a:tailEnd type="none" w="med" len="med"/>
                    </a:lnR>
                    <a:noFill/>
                  </a:tcPr>
                </a:tc>
                <a:tc hMerge="1">
                  <a:txBody>
                    <a:bodyPr/>
                    <a:lstStyle/>
                    <a:p>
                      <a:endParaRPr lang="en-US" sz="1000" b="0"/>
                    </a:p>
                  </a:txBody>
                  <a:tcPr>
                    <a:noFill/>
                  </a:tcPr>
                </a:tc>
                <a:tc hMerge="1">
                  <a:txBody>
                    <a:bodyPr/>
                    <a:lstStyle/>
                    <a:p>
                      <a:endParaRPr lang="en-US" sz="1000" b="0"/>
                    </a:p>
                  </a:txBody>
                  <a:tcPr>
                    <a:lnL w="12700" cap="flat" cmpd="sng" algn="ctr">
                      <a:solidFill>
                        <a:schemeClr val="tx1"/>
                      </a:solidFill>
                      <a:prstDash val="solid"/>
                      <a:round/>
                      <a:headEnd type="none" w="med" len="med"/>
                      <a:tailEnd type="none" w="med" len="med"/>
                    </a:lnL>
                    <a:noFill/>
                  </a:tcPr>
                </a:tc>
                <a:tc hMerge="1">
                  <a:txBody>
                    <a:bodyPr/>
                    <a:lstStyle/>
                    <a:p>
                      <a:endParaRPr lang="en-US" sz="1000" b="0"/>
                    </a:p>
                  </a:txBody>
                  <a:tcPr>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4601213"/>
                  </a:ext>
                </a:extLst>
              </a:tr>
              <a:tr h="0">
                <a:tc>
                  <a:txBody>
                    <a:bodyPr/>
                    <a:lstStyle/>
                    <a:p>
                      <a:endParaRPr lang="en-US" sz="1000" b="0"/>
                    </a:p>
                  </a:txBody>
                  <a:tcPr>
                    <a:noFill/>
                  </a:tcPr>
                </a:tc>
                <a:tc>
                  <a:txBody>
                    <a:bodyPr/>
                    <a:lstStyle/>
                    <a:p>
                      <a:pPr algn="ctr"/>
                      <a:r>
                        <a:rPr lang="en-US" sz="1000" b="0">
                          <a:solidFill>
                            <a:schemeClr val="bg1"/>
                          </a:solidFill>
                        </a:rPr>
                        <a:t>Có</a:t>
                      </a:r>
                    </a:p>
                  </a:txBody>
                  <a:tcPr>
                    <a:solidFill>
                      <a:schemeClr val="accent3">
                        <a:lumMod val="75000"/>
                      </a:schemeClr>
                    </a:solidFill>
                  </a:tcPr>
                </a:tc>
                <a:tc>
                  <a:txBody>
                    <a:bodyPr/>
                    <a:lstStyle/>
                    <a:p>
                      <a:pPr algn="ctr"/>
                      <a:r>
                        <a:rPr lang="en-US" sz="1000" b="0">
                          <a:solidFill>
                            <a:schemeClr val="bg1"/>
                          </a:solidFill>
                        </a:rPr>
                        <a:t>Không</a:t>
                      </a:r>
                    </a:p>
                  </a:txBody>
                  <a:tcPr>
                    <a:solidFill>
                      <a:schemeClr val="accent3">
                        <a:lumMod val="75000"/>
                      </a:schemeClr>
                    </a:solidFill>
                  </a:tcPr>
                </a:tc>
                <a:tc>
                  <a:txBody>
                    <a:bodyPr/>
                    <a:lstStyle/>
                    <a:p>
                      <a:pPr algn="ctr"/>
                      <a:r>
                        <a:rPr lang="en-US" sz="1000" b="0">
                          <a:solidFill>
                            <a:schemeClr val="bg1"/>
                          </a:solidFill>
                        </a:rPr>
                        <a:t>?</a:t>
                      </a:r>
                    </a:p>
                  </a:txBody>
                  <a:tcPr>
                    <a:lnR w="12700" cap="flat" cmpd="sng" algn="ctr">
                      <a:solidFill>
                        <a:schemeClr val="tx1"/>
                      </a:solidFill>
                      <a:prstDash val="solid"/>
                      <a:round/>
                      <a:headEnd type="none" w="med" len="med"/>
                      <a:tailEnd type="none" w="med" len="med"/>
                    </a:lnR>
                    <a:solidFill>
                      <a:schemeClr val="accent3">
                        <a:lumMod val="75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6238161"/>
                  </a:ext>
                </a:extLst>
              </a:tr>
              <a:tr h="0">
                <a:tc>
                  <a:txBody>
                    <a:bodyPr/>
                    <a:lstStyle/>
                    <a:p>
                      <a:r>
                        <a:rPr lang="en-US" sz="1000" b="0">
                          <a:solidFill>
                            <a:schemeClr val="tx1"/>
                          </a:solidFill>
                        </a:rPr>
                        <a:t>P</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1615415"/>
                  </a:ext>
                </a:extLst>
              </a:tr>
              <a:tr h="0">
                <a:tc>
                  <a:txBody>
                    <a:bodyPr/>
                    <a:lstStyle/>
                    <a:p>
                      <a:r>
                        <a:rPr lang="en-US" sz="1000" b="0">
                          <a:solidFill>
                            <a:schemeClr val="tx1"/>
                          </a:solidFill>
                        </a:rPr>
                        <a:t>A</a:t>
                      </a:r>
                    </a:p>
                  </a:txBody>
                  <a:tcPr>
                    <a:solidFill>
                      <a:schemeClr val="accent6">
                        <a:lumMod val="40000"/>
                        <a:lumOff val="6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lnR w="12700" cap="flat" cmpd="sng" algn="ctr">
                      <a:solidFill>
                        <a:schemeClr val="tx1"/>
                      </a:solidFill>
                      <a:prstDash val="solid"/>
                      <a:round/>
                      <a:headEnd type="none" w="med" len="med"/>
                      <a:tailEnd type="none" w="med" len="med"/>
                    </a:lnR>
                    <a:solidFill>
                      <a:schemeClr val="accent6">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039657"/>
                  </a:ext>
                </a:extLst>
              </a:tr>
              <a:tr h="0">
                <a:tc>
                  <a:txBody>
                    <a:bodyPr/>
                    <a:lstStyle/>
                    <a:p>
                      <a:r>
                        <a:rPr lang="en-US" sz="1000" b="0">
                          <a:solidFill>
                            <a:schemeClr val="tx1"/>
                          </a:solidFill>
                        </a:rPr>
                        <a:t>L</a:t>
                      </a:r>
                      <a:endParaRPr lang="en-US" sz="1000" b="0" baseline="-25000">
                        <a:solidFill>
                          <a:schemeClr val="tx1"/>
                        </a:solidFill>
                      </a:endParaRPr>
                    </a:p>
                  </a:txBody>
                  <a:tcPr>
                    <a:solidFill>
                      <a:schemeClr val="accent6">
                        <a:lumMod val="40000"/>
                        <a:lumOff val="60000"/>
                      </a:schemeClr>
                    </a:solidFill>
                  </a:tcPr>
                </a:tc>
                <a:tc>
                  <a:txBody>
                    <a:bodyPr/>
                    <a:lstStyle/>
                    <a:p>
                      <a:pPr algn="ctr"/>
                      <a:r>
                        <a:rPr lang="en-US" sz="1000" b="0">
                          <a:solidFill>
                            <a:schemeClr val="tx1"/>
                          </a:solidFill>
                        </a:rPr>
                        <a:t>X</a:t>
                      </a:r>
                    </a:p>
                  </a:txBody>
                  <a:tcPr>
                    <a:solidFill>
                      <a:schemeClr val="accent6">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852951"/>
                  </a:ext>
                </a:extLst>
              </a:tr>
              <a:tr h="186542">
                <a:tc>
                  <a:txBody>
                    <a:bodyPr/>
                    <a:lstStyle/>
                    <a:p>
                      <a:r>
                        <a:rPr lang="en-US" sz="1000" b="0">
                          <a:solidFill>
                            <a:schemeClr val="tx1"/>
                          </a:solidFill>
                        </a:rPr>
                        <a:t>M</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7809489"/>
                  </a:ext>
                </a:extLst>
              </a:tr>
              <a:tr h="186542">
                <a:tc gridSpan="4">
                  <a:txBody>
                    <a:bodyPr/>
                    <a:lstStyle/>
                    <a:p>
                      <a:endParaRPr lang="en-US" sz="1000" b="0">
                        <a:solidFill>
                          <a:schemeClr val="tx1"/>
                        </a:solidFill>
                      </a:endParaRPr>
                    </a:p>
                  </a:txBody>
                  <a:tcPr>
                    <a:lnR w="12700" cap="flat" cmpd="sng" algn="ctr">
                      <a:solidFill>
                        <a:schemeClr val="tx1"/>
                      </a:solidFill>
                      <a:prstDash val="solid"/>
                      <a:round/>
                      <a:headEnd type="none" w="med" len="med"/>
                      <a:tailEnd type="none" w="med" len="med"/>
                    </a:lnR>
                    <a:noFill/>
                  </a:tcPr>
                </a:tc>
                <a:tc hMerge="1">
                  <a:txBody>
                    <a:bodyPr/>
                    <a:lstStyle/>
                    <a:p>
                      <a:pPr algn="ctr"/>
                      <a:endParaRPr lang="en-US" sz="1000" b="0"/>
                    </a:p>
                  </a:txBody>
                  <a:tcPr/>
                </a:tc>
                <a:tc hMerge="1">
                  <a:txBody>
                    <a:bodyPr/>
                    <a:lstStyle/>
                    <a:p>
                      <a:pPr algn="ctr"/>
                      <a:endParaRPr lang="en-US" sz="1000" b="0"/>
                    </a:p>
                  </a:txBody>
                  <a:tcPr>
                    <a:lnL w="12700" cap="flat" cmpd="sng" algn="ctr">
                      <a:solidFill>
                        <a:schemeClr val="tx1"/>
                      </a:solidFill>
                      <a:prstDash val="solid"/>
                      <a:round/>
                      <a:headEnd type="none" w="med" len="med"/>
                      <a:tailEnd type="none" w="med" len="med"/>
                    </a:lnL>
                  </a:tcPr>
                </a:tc>
                <a:tc hMerge="1">
                  <a:txBody>
                    <a:bodyPr/>
                    <a:lstStyle/>
                    <a:p>
                      <a:pPr algn="ctr"/>
                      <a:endParaRPr lang="en-US" sz="1000" b="0"/>
                    </a:p>
                  </a:txBody>
                  <a:tcPr>
                    <a:lnR w="12700" cap="flat" cmpd="sng" algn="ctr">
                      <a:solidFill>
                        <a:schemeClr val="tx1"/>
                      </a:solidFill>
                      <a:prstDash val="solid"/>
                      <a:round/>
                      <a:headEnd type="none" w="med" len="med"/>
                      <a:tailEnd type="none" w="med" len="med"/>
                    </a:lnR>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143956"/>
                  </a:ext>
                </a:extLst>
              </a:tr>
              <a:tr h="0">
                <a:tc>
                  <a:txBody>
                    <a:bodyPr/>
                    <a:lstStyle/>
                    <a:p>
                      <a:r>
                        <a:rPr lang="en-US" sz="1000" b="0">
                          <a:solidFill>
                            <a:schemeClr val="tx1"/>
                          </a:solidFill>
                        </a:rPr>
                        <a:t>C</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328227"/>
                  </a:ext>
                </a:extLst>
              </a:tr>
              <a:tr h="0">
                <a:tc>
                  <a:txBody>
                    <a:bodyPr/>
                    <a:lstStyle/>
                    <a:p>
                      <a:r>
                        <a:rPr lang="en-US" sz="1000" b="0">
                          <a:solidFill>
                            <a:schemeClr val="tx1"/>
                          </a:solidFill>
                        </a:rPr>
                        <a:t>O</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368346"/>
                  </a:ext>
                </a:extLst>
              </a:tr>
              <a:tr h="0">
                <a:tc>
                  <a:txBody>
                    <a:bodyPr/>
                    <a:lstStyle/>
                    <a:p>
                      <a:r>
                        <a:rPr lang="en-US" sz="1000" b="0">
                          <a:solidFill>
                            <a:schemeClr val="tx1"/>
                          </a:solidFill>
                        </a:rPr>
                        <a:t>E</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6428535"/>
                  </a:ext>
                </a:extLst>
              </a:tr>
              <a:tr h="0">
                <a:tc>
                  <a:txBody>
                    <a:bodyPr/>
                    <a:lstStyle/>
                    <a:p>
                      <a:r>
                        <a:rPr lang="en-US" sz="1000" b="0">
                          <a:solidFill>
                            <a:schemeClr val="tx1"/>
                          </a:solidFill>
                        </a:rPr>
                        <a:t>I</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6325871"/>
                  </a:ext>
                </a:extLst>
              </a:tr>
              <a:tr h="0">
                <a:tc>
                  <a:txBody>
                    <a:bodyPr/>
                    <a:lstStyle/>
                    <a:p>
                      <a:r>
                        <a:rPr lang="en-US" sz="1000" b="0">
                          <a:solidFill>
                            <a:schemeClr val="tx1"/>
                          </a:solidFill>
                        </a:rPr>
                        <a:t>N</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7698527"/>
                  </a:ext>
                </a:extLst>
              </a:tr>
            </a:tbl>
          </a:graphicData>
        </a:graphic>
      </p:graphicFrame>
      <p:pic>
        <p:nvPicPr>
          <p:cNvPr id="12" name="Picture 11" descr="A picture containing photo, sitting, black, white&#10;&#10;Description automatically generated">
            <a:extLst>
              <a:ext uri="{FF2B5EF4-FFF2-40B4-BE49-F238E27FC236}">
                <a16:creationId xmlns:a16="http://schemas.microsoft.com/office/drawing/2014/main" id="{EEB3FAC6-D329-E54B-8C76-494500D72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173" y="3897312"/>
            <a:ext cx="2632955" cy="2340000"/>
          </a:xfrm>
          <a:prstGeom prst="rect">
            <a:avLst/>
          </a:prstGeom>
          <a:ln w="19050">
            <a:solidFill>
              <a:schemeClr val="accent3">
                <a:lumMod val="50000"/>
              </a:schemeClr>
            </a:solidFill>
          </a:ln>
        </p:spPr>
      </p:pic>
      <p:pic>
        <p:nvPicPr>
          <p:cNvPr id="16" name="Picture 15" descr="A picture containing sitting, black, white, holding&#10;&#10;Description automatically generated">
            <a:extLst>
              <a:ext uri="{FF2B5EF4-FFF2-40B4-BE49-F238E27FC236}">
                <a16:creationId xmlns:a16="http://schemas.microsoft.com/office/drawing/2014/main" id="{153CC305-60A5-E746-B674-60361E195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152" y="3897312"/>
            <a:ext cx="2632955" cy="2340000"/>
          </a:xfrm>
          <a:prstGeom prst="rect">
            <a:avLst/>
          </a:prstGeom>
          <a:ln w="19050">
            <a:solidFill>
              <a:schemeClr val="accent3">
                <a:lumMod val="50000"/>
              </a:schemeClr>
            </a:solidFill>
          </a:ln>
        </p:spPr>
      </p:pic>
      <p:sp>
        <p:nvSpPr>
          <p:cNvPr id="17" name="TextBox 16">
            <a:extLst>
              <a:ext uri="{FF2B5EF4-FFF2-40B4-BE49-F238E27FC236}">
                <a16:creationId xmlns:a16="http://schemas.microsoft.com/office/drawing/2014/main" id="{E28CBEF3-B267-114E-AA83-6E46DC389445}"/>
              </a:ext>
            </a:extLst>
          </p:cNvPr>
          <p:cNvSpPr txBox="1"/>
          <p:nvPr/>
        </p:nvSpPr>
        <p:spPr>
          <a:xfrm>
            <a:off x="4989133" y="5716293"/>
            <a:ext cx="1503002" cy="369332"/>
          </a:xfrm>
          <a:prstGeom prst="rect">
            <a:avLst/>
          </a:prstGeom>
          <a:solidFill>
            <a:schemeClr val="bg1"/>
          </a:solidFill>
          <a:ln>
            <a:solidFill>
              <a:schemeClr val="tx1"/>
            </a:solidFill>
          </a:ln>
        </p:spPr>
        <p:txBody>
          <a:bodyPr wrap="square" rtlCol="0">
            <a:spAutoFit/>
          </a:bodyPr>
          <a:lstStyle/>
          <a:p>
            <a:pPr algn="ctr"/>
            <a:r>
              <a:rPr lang="en-US" b="1"/>
              <a:t>AUB-L</a:t>
            </a:r>
            <a:r>
              <a:rPr lang="en-US" b="1" baseline="-25000"/>
              <a:t>SM1</a:t>
            </a:r>
            <a:r>
              <a:rPr lang="en-US" b="1"/>
              <a:t>; -A</a:t>
            </a:r>
            <a:r>
              <a:rPr lang="en-US" b="1" baseline="-25000"/>
              <a:t>?</a:t>
            </a:r>
          </a:p>
        </p:txBody>
      </p:sp>
      <p:pic>
        <p:nvPicPr>
          <p:cNvPr id="20" name="Picture 19">
            <a:extLst>
              <a:ext uri="{FF2B5EF4-FFF2-40B4-BE49-F238E27FC236}">
                <a16:creationId xmlns:a16="http://schemas.microsoft.com/office/drawing/2014/main" id="{D44988B4-1ADC-8047-BCF9-56D34008A6C1}"/>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4545" b="100000" l="6127" r="97593">
                        <a14:backgroundMark x1="12144" y1="16017" x2="12144" y2="16017"/>
                        <a14:backgroundMark x1="61160" y1="12121" x2="61160" y2="12121"/>
                        <a14:backgroundMark x1="93107" y1="23593" x2="93107" y2="23593"/>
                        <a14:backgroundMark x1="34792" y1="48918" x2="34792" y2="48918"/>
                        <a14:backgroundMark x1="26258" y1="59307" x2="27462" y2="59307"/>
                        <a14:backgroundMark x1="80963" y1="88528" x2="81291" y2="87229"/>
                        <a14:backgroundMark x1="88512" y1="72511" x2="88512" y2="72511"/>
                        <a14:backgroundMark x1="10503" y1="87879" x2="10503" y2="87879"/>
                      </a14:backgroundRemoval>
                    </a14:imgEffect>
                  </a14:imgLayer>
                </a14:imgProps>
              </a:ext>
              <a:ext uri="{28A0092B-C50C-407E-A947-70E740481C1C}">
                <a14:useLocalDpi xmlns:a14="http://schemas.microsoft.com/office/drawing/2010/main" val="0"/>
              </a:ext>
            </a:extLst>
          </a:blip>
          <a:stretch>
            <a:fillRect/>
          </a:stretch>
        </p:blipFill>
        <p:spPr>
          <a:xfrm rot="11212754">
            <a:off x="4523756" y="1798828"/>
            <a:ext cx="3159573" cy="1669892"/>
          </a:xfrm>
          <a:prstGeom prst="rect">
            <a:avLst/>
          </a:prstGeom>
        </p:spPr>
      </p:pic>
      <p:sp>
        <p:nvSpPr>
          <p:cNvPr id="5" name="Oval 4">
            <a:extLst>
              <a:ext uri="{FF2B5EF4-FFF2-40B4-BE49-F238E27FC236}">
                <a16:creationId xmlns:a16="http://schemas.microsoft.com/office/drawing/2014/main" id="{9F4151A3-D9F0-DD4F-AE59-7A615494F6AC}"/>
              </a:ext>
            </a:extLst>
          </p:cNvPr>
          <p:cNvSpPr/>
          <p:nvPr/>
        </p:nvSpPr>
        <p:spPr>
          <a:xfrm rot="20968434">
            <a:off x="5776228" y="1964841"/>
            <a:ext cx="1163641" cy="800738"/>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E4C4855-E14F-EF4A-807E-474A5A7E15BC}"/>
              </a:ext>
            </a:extLst>
          </p:cNvPr>
          <p:cNvSpPr/>
          <p:nvPr/>
        </p:nvSpPr>
        <p:spPr>
          <a:xfrm rot="20968434">
            <a:off x="7114713" y="2702066"/>
            <a:ext cx="281137" cy="271490"/>
          </a:xfrm>
          <a:prstGeom prst="ellipse">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90D239C-DDB8-B143-8669-B7CC8F7BB774}"/>
              </a:ext>
            </a:extLst>
          </p:cNvPr>
          <p:cNvSpPr txBox="1"/>
          <p:nvPr/>
        </p:nvSpPr>
        <p:spPr>
          <a:xfrm>
            <a:off x="6732240" y="3950757"/>
            <a:ext cx="1758081" cy="369332"/>
          </a:xfrm>
          <a:prstGeom prst="rect">
            <a:avLst/>
          </a:prstGeom>
          <a:solidFill>
            <a:schemeClr val="bg1"/>
          </a:solidFill>
          <a:ln>
            <a:solidFill>
              <a:schemeClr val="tx1"/>
            </a:solidFill>
          </a:ln>
        </p:spPr>
        <p:txBody>
          <a:bodyPr wrap="square" rtlCol="0">
            <a:spAutoFit/>
          </a:bodyPr>
          <a:lstStyle/>
          <a:p>
            <a:pPr algn="ctr"/>
            <a:r>
              <a:rPr lang="en-US" b="1"/>
              <a:t>GS O</a:t>
            </a:r>
            <a:r>
              <a:rPr lang="en-US" b="1" baseline="30000"/>
              <a:t>+</a:t>
            </a:r>
            <a:r>
              <a:rPr lang="en-US" b="1"/>
              <a:t>. Hb% 8.9</a:t>
            </a:r>
            <a:endParaRPr lang="en-US" b="1" baseline="30000"/>
          </a:p>
        </p:txBody>
      </p:sp>
    </p:spTree>
    <p:extLst>
      <p:ext uri="{BB962C8B-B14F-4D97-AF65-F5344CB8AC3E}">
        <p14:creationId xmlns:p14="http://schemas.microsoft.com/office/powerpoint/2010/main" val="414443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31AA-6984-D941-A57A-B66737D0F054}"/>
              </a:ext>
            </a:extLst>
          </p:cNvPr>
          <p:cNvSpPr>
            <a:spLocks noGrp="1"/>
          </p:cNvSpPr>
          <p:nvPr>
            <p:ph type="title"/>
          </p:nvPr>
        </p:nvSpPr>
        <p:spPr/>
        <p:txBody>
          <a:bodyPr/>
          <a:lstStyle/>
          <a:p>
            <a:r>
              <a:rPr lang="en-US"/>
              <a:t>Ca lâm sàng 1, thảo luận (2)</a:t>
            </a:r>
            <a:br>
              <a:rPr lang="en-US"/>
            </a:br>
            <a:r>
              <a:rPr lang="en-US"/>
              <a:t>Hướng quản lí nào là thích hợp?</a:t>
            </a:r>
          </a:p>
        </p:txBody>
      </p:sp>
      <p:graphicFrame>
        <p:nvGraphicFramePr>
          <p:cNvPr id="4" name="Content Placeholder 3">
            <a:extLst>
              <a:ext uri="{FF2B5EF4-FFF2-40B4-BE49-F238E27FC236}">
                <a16:creationId xmlns:a16="http://schemas.microsoft.com/office/drawing/2014/main" id="{9328C43C-A35F-8E46-9002-464BBC5DF3BB}"/>
              </a:ext>
            </a:extLst>
          </p:cNvPr>
          <p:cNvGraphicFramePr>
            <a:graphicFrameLocks noGrp="1"/>
          </p:cNvGraphicFramePr>
          <p:nvPr>
            <p:ph idx="1"/>
            <p:extLst>
              <p:ext uri="{D42A27DB-BD31-4B8C-83A1-F6EECF244321}">
                <p14:modId xmlns:p14="http://schemas.microsoft.com/office/powerpoint/2010/main" val="3493840130"/>
              </p:ext>
            </p:extLst>
          </p:nvPr>
        </p:nvGraphicFramePr>
        <p:xfrm>
          <a:off x="457200" y="1412875"/>
          <a:ext cx="8229600" cy="482092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444908720"/>
                    </a:ext>
                  </a:extLst>
                </a:gridCol>
                <a:gridCol w="2057400">
                  <a:extLst>
                    <a:ext uri="{9D8B030D-6E8A-4147-A177-3AD203B41FA5}">
                      <a16:colId xmlns:a16="http://schemas.microsoft.com/office/drawing/2014/main" val="190415010"/>
                    </a:ext>
                  </a:extLst>
                </a:gridCol>
                <a:gridCol w="2057400">
                  <a:extLst>
                    <a:ext uri="{9D8B030D-6E8A-4147-A177-3AD203B41FA5}">
                      <a16:colId xmlns:a16="http://schemas.microsoft.com/office/drawing/2014/main" val="4128819315"/>
                    </a:ext>
                  </a:extLst>
                </a:gridCol>
                <a:gridCol w="2057400">
                  <a:extLst>
                    <a:ext uri="{9D8B030D-6E8A-4147-A177-3AD203B41FA5}">
                      <a16:colId xmlns:a16="http://schemas.microsoft.com/office/drawing/2014/main" val="4266436490"/>
                    </a:ext>
                  </a:extLst>
                </a:gridCol>
              </a:tblGrid>
              <a:tr h="370840">
                <a:tc>
                  <a:txBody>
                    <a:bodyPr/>
                    <a:lstStyle/>
                    <a:p>
                      <a:endParaRPr lang="en-US"/>
                    </a:p>
                  </a:txBody>
                  <a:tcPr/>
                </a:tc>
                <a:tc>
                  <a:txBody>
                    <a:bodyPr/>
                    <a:lstStyle/>
                    <a:p>
                      <a:pPr algn="ctr"/>
                      <a:r>
                        <a:rPr lang="en-US"/>
                        <a:t>Pros</a:t>
                      </a:r>
                    </a:p>
                  </a:txBody>
                  <a:tcPr/>
                </a:tc>
                <a:tc>
                  <a:txBody>
                    <a:bodyPr/>
                    <a:lstStyle/>
                    <a:p>
                      <a:pPr algn="ctr"/>
                      <a:r>
                        <a:rPr lang="en-US"/>
                        <a:t>Cons</a:t>
                      </a:r>
                    </a:p>
                  </a:txBody>
                  <a:tcPr/>
                </a:tc>
                <a:tc>
                  <a:txBody>
                    <a:bodyPr/>
                    <a:lstStyle/>
                    <a:p>
                      <a:pPr algn="ctr"/>
                      <a:r>
                        <a:rPr lang="en-US"/>
                        <a:t>Phương pháp</a:t>
                      </a:r>
                    </a:p>
                  </a:txBody>
                  <a:tcPr/>
                </a:tc>
                <a:extLst>
                  <a:ext uri="{0D108BD9-81ED-4DB2-BD59-A6C34878D82A}">
                    <a16:rowId xmlns:a16="http://schemas.microsoft.com/office/drawing/2014/main" val="2973428249"/>
                  </a:ext>
                </a:extLst>
              </a:tr>
              <a:tr h="370840">
                <a:tc>
                  <a:txBody>
                    <a:bodyPr/>
                    <a:lstStyle/>
                    <a:p>
                      <a:r>
                        <a:rPr lang="en-US"/>
                        <a:t>COCs</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467354376"/>
                  </a:ext>
                </a:extLst>
              </a:tr>
              <a:tr h="370840">
                <a:tc>
                  <a:txBody>
                    <a:bodyPr/>
                    <a:lstStyle/>
                    <a:p>
                      <a:r>
                        <a:rPr lang="en-US"/>
                        <a:t>TXA</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2599653402"/>
                  </a:ext>
                </a:extLst>
              </a:tr>
              <a:tr h="370840">
                <a:tc>
                  <a:txBody>
                    <a:bodyPr/>
                    <a:lstStyle/>
                    <a:p>
                      <a:r>
                        <a:rPr lang="en-US"/>
                        <a:t>Dienogest</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2958298572"/>
                  </a:ext>
                </a:extLst>
              </a:tr>
              <a:tr h="370840">
                <a:tc>
                  <a:txBody>
                    <a:bodyPr/>
                    <a:lstStyle/>
                    <a:p>
                      <a:r>
                        <a:rPr lang="en-US"/>
                        <a:t>SPRM</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889045707"/>
                  </a:ext>
                </a:extLst>
              </a:tr>
              <a:tr h="370840">
                <a:tc>
                  <a:txBody>
                    <a:bodyPr/>
                    <a:lstStyle/>
                    <a:p>
                      <a:r>
                        <a:rPr lang="en-US"/>
                        <a:t>GnRH agonist</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355061789"/>
                  </a:ext>
                </a:extLst>
              </a:tr>
              <a:tr h="370840">
                <a:tc>
                  <a:txBody>
                    <a:bodyPr/>
                    <a:lstStyle/>
                    <a:p>
                      <a:r>
                        <a:rPr lang="en-US"/>
                        <a:t>LNG-IUS</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3547206632"/>
                  </a:ext>
                </a:extLst>
              </a:tr>
              <a:tr h="370840">
                <a:tc>
                  <a:txBody>
                    <a:bodyPr/>
                    <a:lstStyle/>
                    <a:p>
                      <a:r>
                        <a:rPr lang="en-US"/>
                        <a:t>UAE</a:t>
                      </a:r>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1814255835"/>
                  </a:ext>
                </a:extLst>
              </a:tr>
              <a:tr h="370840">
                <a:tc>
                  <a:txBody>
                    <a:bodyPr/>
                    <a:lstStyle/>
                    <a:p>
                      <a:r>
                        <a:rPr lang="en-US"/>
                        <a:t>HIFU</a:t>
                      </a:r>
                    </a:p>
                  </a:txBody>
                  <a:tcPr>
                    <a:solidFill>
                      <a:schemeClr val="accent4">
                        <a:lumMod val="20000"/>
                        <a:lumOff val="80000"/>
                      </a:schemeClr>
                    </a:solidFill>
                  </a:tcPr>
                </a:tc>
                <a:tc>
                  <a:txBody>
                    <a:bodyPr/>
                    <a:lstStyle/>
                    <a:p>
                      <a:endParaRPr lang="en-US"/>
                    </a:p>
                  </a:txBody>
                  <a:tcPr>
                    <a:solidFill>
                      <a:schemeClr val="accent4">
                        <a:lumMod val="20000"/>
                        <a:lumOff val="80000"/>
                      </a:schemeClr>
                    </a:solidFill>
                  </a:tcPr>
                </a:tc>
                <a:tc>
                  <a:txBody>
                    <a:bodyPr/>
                    <a:lstStyle/>
                    <a:p>
                      <a:endParaRPr lang="en-US"/>
                    </a:p>
                  </a:txBody>
                  <a:tcPr>
                    <a:solidFill>
                      <a:schemeClr val="accent4">
                        <a:lumMod val="20000"/>
                        <a:lumOff val="80000"/>
                      </a:schemeClr>
                    </a:solidFill>
                  </a:tcPr>
                </a:tc>
                <a:tc>
                  <a:txBody>
                    <a:bodyPr/>
                    <a:lstStyle/>
                    <a:p>
                      <a:endParaRPr lang="en-US"/>
                    </a:p>
                  </a:txBody>
                  <a:tcPr>
                    <a:solidFill>
                      <a:schemeClr val="accent4">
                        <a:lumMod val="20000"/>
                        <a:lumOff val="80000"/>
                      </a:schemeClr>
                    </a:solidFill>
                  </a:tcPr>
                </a:tc>
                <a:extLst>
                  <a:ext uri="{0D108BD9-81ED-4DB2-BD59-A6C34878D82A}">
                    <a16:rowId xmlns:a16="http://schemas.microsoft.com/office/drawing/2014/main" val="3098888887"/>
                  </a:ext>
                </a:extLst>
              </a:tr>
              <a:tr h="370840">
                <a:tc>
                  <a:txBody>
                    <a:bodyPr/>
                    <a:lstStyle/>
                    <a:p>
                      <a:r>
                        <a:rPr lang="en-US"/>
                        <a:t>HSC phẫu thuật</a:t>
                      </a:r>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extLst>
                  <a:ext uri="{0D108BD9-81ED-4DB2-BD59-A6C34878D82A}">
                    <a16:rowId xmlns:a16="http://schemas.microsoft.com/office/drawing/2014/main" val="4066770754"/>
                  </a:ext>
                </a:extLst>
              </a:tr>
              <a:tr h="370840">
                <a:tc>
                  <a:txBody>
                    <a:bodyPr/>
                    <a:lstStyle/>
                    <a:p>
                      <a:r>
                        <a:rPr lang="en-US"/>
                        <a:t>LSC myomectomy</a:t>
                      </a:r>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1678594591"/>
                  </a:ext>
                </a:extLst>
              </a:tr>
              <a:tr h="370840">
                <a:tc>
                  <a:txBody>
                    <a:bodyPr/>
                    <a:lstStyle/>
                    <a:p>
                      <a:r>
                        <a:rPr lang="en-US"/>
                        <a:t>LAP myomectomy</a:t>
                      </a:r>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extLst>
                  <a:ext uri="{0D108BD9-81ED-4DB2-BD59-A6C34878D82A}">
                    <a16:rowId xmlns:a16="http://schemas.microsoft.com/office/drawing/2014/main" val="1583691192"/>
                  </a:ext>
                </a:extLst>
              </a:tr>
              <a:tr h="370840">
                <a:tc>
                  <a:txBody>
                    <a:bodyPr/>
                    <a:lstStyle/>
                    <a:p>
                      <a:r>
                        <a:rPr lang="en-US"/>
                        <a:t>Hysterectomy</a:t>
                      </a:r>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4191821705"/>
                  </a:ext>
                </a:extLst>
              </a:tr>
            </a:tbl>
          </a:graphicData>
        </a:graphic>
      </p:graphicFrame>
      <p:pic>
        <p:nvPicPr>
          <p:cNvPr id="5" name="Picture 4">
            <a:extLst>
              <a:ext uri="{FF2B5EF4-FFF2-40B4-BE49-F238E27FC236}">
                <a16:creationId xmlns:a16="http://schemas.microsoft.com/office/drawing/2014/main" id="{7B66953E-3183-E641-BE37-DF18AC605024}"/>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830887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2, trang 1</a:t>
            </a:r>
            <a:br>
              <a:rPr lang="en-US"/>
            </a:br>
            <a:r>
              <a:rPr lang="en-US"/>
              <a:t>“</a:t>
            </a:r>
            <a:r>
              <a:rPr lang="en-US" i="1"/>
              <a:t>Tôi đã dành cả cuộc đời để chiến đấu …”</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49 tuổi, PARA 0010, khám vì thống kinh ảnh hưởng nghiêm trọng đến chất lượng sống (QoL)</a:t>
            </a:r>
            <a:endParaRPr lang="en-US" baseline="-25000"/>
          </a:p>
          <a:p>
            <a:pPr algn="just"/>
            <a:r>
              <a:rPr lang="en-US"/>
              <a:t>Thống kinh từ khi dậy thì, mức độ và thời gian tăng dần, giảm rồi tăng nặng lại với rất nhiều điều trị giảm đau khác nhau</a:t>
            </a:r>
          </a:p>
          <a:p>
            <a:pPr algn="just"/>
            <a:r>
              <a:rPr lang="en-US"/>
              <a:t>30 tuổi: mổ hở cắt buồng trứng vì endometrioma</a:t>
            </a:r>
          </a:p>
          <a:p>
            <a:pPr algn="just"/>
            <a:r>
              <a:rPr lang="en-US"/>
              <a:t>31 tuổi: sẩy thai 8 tuần, sẩy không trọn phải hút lòng tử cung</a:t>
            </a:r>
          </a:p>
          <a:p>
            <a:pPr algn="just"/>
            <a:r>
              <a:rPr lang="en-US"/>
              <a:t>35 tuổi: bắt đầu điều trị hiếm muộn, 3 lần IVF, vì tắc vòi, rất nhiều lần chuyển phôi,  tổng phôi đã chuyển 22 phôi, thất bại</a:t>
            </a:r>
          </a:p>
          <a:p>
            <a:pPr algn="just"/>
            <a:r>
              <a:rPr lang="en-US"/>
              <a:t>46 tuổi: được xác định adenomyosis, tiêm GnRH agonist</a:t>
            </a:r>
          </a:p>
          <a:p>
            <a:pPr algn="just"/>
            <a:r>
              <a:rPr lang="en-US"/>
              <a:t>48 tuổi: được phẫu thuật bóc nhân xơ tử cung vì đau “?”</a:t>
            </a:r>
          </a:p>
          <a:p>
            <a:pPr algn="just"/>
            <a:r>
              <a:rPr lang="en-US"/>
              <a:t>49 tuổi: khám vì đau, tạm nguôi ý định có con, chưa có thái độ dứt khoát</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3845826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84A-B65B-EE48-AFA2-1456D30E7BAD}"/>
              </a:ext>
            </a:extLst>
          </p:cNvPr>
          <p:cNvSpPr>
            <a:spLocks noGrp="1"/>
          </p:cNvSpPr>
          <p:nvPr>
            <p:ph type="title"/>
          </p:nvPr>
        </p:nvSpPr>
        <p:spPr/>
        <p:txBody>
          <a:bodyPr/>
          <a:lstStyle/>
          <a:p>
            <a:r>
              <a:rPr lang="en-US"/>
              <a:t>Ca lâm sàng 2, trang 2</a:t>
            </a:r>
            <a:br>
              <a:rPr lang="en-US"/>
            </a:br>
            <a:r>
              <a:rPr lang="en-US"/>
              <a:t>Hình ảnh và thông tin 1 năm trước…</a:t>
            </a:r>
          </a:p>
        </p:txBody>
      </p:sp>
      <p:sp>
        <p:nvSpPr>
          <p:cNvPr id="3" name="Content Placeholder 2">
            <a:extLst>
              <a:ext uri="{FF2B5EF4-FFF2-40B4-BE49-F238E27FC236}">
                <a16:creationId xmlns:a16="http://schemas.microsoft.com/office/drawing/2014/main" id="{176B77EE-D363-CD4B-B488-61B1F3D15E42}"/>
              </a:ext>
            </a:extLst>
          </p:cNvPr>
          <p:cNvSpPr>
            <a:spLocks noGrp="1"/>
          </p:cNvSpPr>
          <p:nvPr>
            <p:ph idx="1"/>
          </p:nvPr>
        </p:nvSpPr>
        <p:spPr/>
        <p:txBody>
          <a:bodyPr/>
          <a:lstStyle/>
          <a:p>
            <a:r>
              <a:rPr lang="en-US"/>
              <a:t>Siêu âm Doppler (1 năm trước, trước phẫu thuật bóc nhân xơ)</a:t>
            </a:r>
          </a:p>
          <a:p>
            <a:endParaRPr lang="en-US"/>
          </a:p>
          <a:p>
            <a:endParaRPr lang="en-US"/>
          </a:p>
          <a:p>
            <a:endParaRPr lang="en-US"/>
          </a:p>
          <a:p>
            <a:pPr marL="0" indent="0">
              <a:spcAft>
                <a:spcPts val="1200"/>
              </a:spcAft>
              <a:buNone/>
            </a:pPr>
            <a:endParaRPr lang="en-US"/>
          </a:p>
          <a:p>
            <a:r>
              <a:rPr lang="en-US"/>
              <a:t>MRI (1 năm trước, sau phẫu thuật bóc nhân xơ)</a:t>
            </a:r>
          </a:p>
          <a:p>
            <a:endParaRPr lang="en-US"/>
          </a:p>
          <a:p>
            <a:endParaRPr lang="en-US"/>
          </a:p>
          <a:p>
            <a:endParaRPr lang="en-US"/>
          </a:p>
          <a:p>
            <a:endParaRPr lang="en-US"/>
          </a:p>
        </p:txBody>
      </p:sp>
      <p:pic>
        <p:nvPicPr>
          <p:cNvPr id="6" name="Picture 5">
            <a:extLst>
              <a:ext uri="{FF2B5EF4-FFF2-40B4-BE49-F238E27FC236}">
                <a16:creationId xmlns:a16="http://schemas.microsoft.com/office/drawing/2014/main" id="{7938968D-30B3-464E-838C-BD9C8475E65D}"/>
              </a:ext>
            </a:extLst>
          </p:cNvPr>
          <p:cNvPicPr>
            <a:picLocks noChangeAspect="1"/>
          </p:cNvPicPr>
          <p:nvPr/>
        </p:nvPicPr>
        <p:blipFill>
          <a:blip r:embed="rId2"/>
          <a:stretch>
            <a:fillRect/>
          </a:stretch>
        </p:blipFill>
        <p:spPr>
          <a:xfrm>
            <a:off x="5846424" y="6093296"/>
            <a:ext cx="2758024" cy="558700"/>
          </a:xfrm>
          <a:prstGeom prst="rect">
            <a:avLst/>
          </a:prstGeom>
        </p:spPr>
      </p:pic>
      <p:pic>
        <p:nvPicPr>
          <p:cNvPr id="12" name="Picture 11">
            <a:extLst>
              <a:ext uri="{FF2B5EF4-FFF2-40B4-BE49-F238E27FC236}">
                <a16:creationId xmlns:a16="http://schemas.microsoft.com/office/drawing/2014/main" id="{0EC3CF29-CFB9-224F-AF17-FE903D301C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9005" y="4293296"/>
            <a:ext cx="226599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1A9C2BB7-BB19-004F-B80A-C123F67D4D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7686" y="4283172"/>
            <a:ext cx="2268367"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EA8DCB97-F79E-2F4E-BED8-8C45E1C8B2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99026" y="4287114"/>
            <a:ext cx="226599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4E60E5F3-62DA-4643-ACA5-754A0669706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1096" y="1907924"/>
            <a:ext cx="2783243" cy="180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471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2, trang 3</a:t>
            </a:r>
            <a:br>
              <a:rPr lang="en-US"/>
            </a:br>
            <a:r>
              <a:rPr lang="en-US"/>
              <a:t>Hiện tại…</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Hiện đau rất nhiều, trước và suốt thời gian hành kinh, dù có NSAIDs</a:t>
            </a:r>
          </a:p>
          <a:p>
            <a:pPr algn="just"/>
            <a:r>
              <a:rPr lang="en-US"/>
              <a:t>Chu kì 21 ngày, đều, có kinh 5 ngày sạch</a:t>
            </a:r>
          </a:p>
          <a:p>
            <a:pPr algn="just"/>
            <a:r>
              <a:rPr lang="en-US"/>
              <a:t>Tử cung to tương đương với tử cung mang thai 12 tuần, mật độ, cứng, di động rất kém</a:t>
            </a:r>
          </a:p>
          <a:p>
            <a:pPr algn="just"/>
            <a:r>
              <a:rPr lang="en-US"/>
              <a:t>MRI</a:t>
            </a:r>
          </a:p>
          <a:p>
            <a:pPr algn="just"/>
            <a:endParaRPr lang="en-US"/>
          </a:p>
          <a:p>
            <a:pPr algn="just"/>
            <a:endParaRPr lang="en-US"/>
          </a:p>
          <a:p>
            <a:pPr marL="0" indent="0" algn="just">
              <a:buNone/>
            </a:pPr>
            <a:endParaRPr lang="en-US"/>
          </a:p>
          <a:p>
            <a:pPr marL="0" indent="0" algn="just">
              <a:buNone/>
            </a:pPr>
            <a:endParaRPr lang="en-US"/>
          </a:p>
          <a:p>
            <a:pPr algn="just"/>
            <a:r>
              <a:rPr lang="en-US"/>
              <a:t>AMH rất thấp, FSH và LH cùng cao</a:t>
            </a:r>
          </a:p>
          <a:p>
            <a:pPr algn="just"/>
            <a:endParaRPr lang="en-US"/>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pic>
        <p:nvPicPr>
          <p:cNvPr id="6" name="Picture 5">
            <a:extLst>
              <a:ext uri="{FF2B5EF4-FFF2-40B4-BE49-F238E27FC236}">
                <a16:creationId xmlns:a16="http://schemas.microsoft.com/office/drawing/2014/main" id="{2E904034-18C8-FF43-AFF9-2C32C76167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7816" y="3888507"/>
            <a:ext cx="2268367"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4776666-77A5-AC49-A377-4E6DBB1E35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38430" y="3915967"/>
            <a:ext cx="2268367"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3BB0710-4359-1F4B-960E-6555C329C3F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7635" y="3874778"/>
            <a:ext cx="2277551"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624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14C87-4F4C-A640-BC84-768FE64519A4}"/>
              </a:ext>
            </a:extLst>
          </p:cNvPr>
          <p:cNvSpPr>
            <a:spLocks noGrp="1"/>
          </p:cNvSpPr>
          <p:nvPr>
            <p:ph type="title"/>
          </p:nvPr>
        </p:nvSpPr>
        <p:spPr/>
        <p:txBody>
          <a:bodyPr/>
          <a:lstStyle/>
          <a:p>
            <a:r>
              <a:rPr lang="en-US"/>
              <a:t>Tích cực hơn với</a:t>
            </a:r>
            <a:endParaRPr lang="en-US">
              <a:solidFill>
                <a:srgbClr val="7030A0"/>
              </a:solidFill>
            </a:endParaRPr>
          </a:p>
        </p:txBody>
      </p:sp>
      <p:sp>
        <p:nvSpPr>
          <p:cNvPr id="3" name="Content Placeholder 2">
            <a:extLst>
              <a:ext uri="{FF2B5EF4-FFF2-40B4-BE49-F238E27FC236}">
                <a16:creationId xmlns:a16="http://schemas.microsoft.com/office/drawing/2014/main" id="{12572D6F-0B09-404A-B181-8A8D55435B48}"/>
              </a:ext>
            </a:extLst>
          </p:cNvPr>
          <p:cNvSpPr>
            <a:spLocks noGrp="1"/>
          </p:cNvSpPr>
          <p:nvPr>
            <p:ph sz="half" idx="1"/>
          </p:nvPr>
        </p:nvSpPr>
        <p:spPr/>
        <p:txBody>
          <a:bodyPr>
            <a:normAutofit/>
          </a:bodyPr>
          <a:lstStyle/>
          <a:p>
            <a:pPr marL="514350" indent="-514350">
              <a:buFont typeface="+mj-lt"/>
              <a:buAutoNum type="arabicPeriod"/>
            </a:pPr>
            <a:r>
              <a:rPr lang="en-US" sz="2400" b="0"/>
              <a:t>Trên internet browser tìm </a:t>
            </a:r>
            <a:r>
              <a:rPr lang="en-US" sz="2400">
                <a:solidFill>
                  <a:srgbClr val="0432FF"/>
                </a:solidFill>
              </a:rPr>
              <a:t>https://www.pollev.com </a:t>
            </a:r>
          </a:p>
          <a:p>
            <a:pPr marL="514350" indent="-514350">
              <a:buFont typeface="+mj-lt"/>
              <a:buAutoNum type="arabicPeriod"/>
            </a:pPr>
            <a:r>
              <a:rPr lang="en-US" sz="2400" b="0"/>
              <a:t>Click vào </a:t>
            </a:r>
            <a:r>
              <a:rPr lang="en-US" sz="2400">
                <a:solidFill>
                  <a:srgbClr val="0432FF"/>
                </a:solidFill>
              </a:rPr>
              <a:t>Poll everywhere – Audience Participation site</a:t>
            </a:r>
            <a:r>
              <a:rPr lang="en-US" sz="2400" b="0"/>
              <a:t> </a:t>
            </a:r>
          </a:p>
          <a:p>
            <a:pPr marL="514350" indent="-514350">
              <a:buFont typeface="+mj-lt"/>
              <a:buAutoNum type="arabicPeriod"/>
            </a:pPr>
            <a:r>
              <a:rPr lang="en-US" sz="2400" b="0"/>
              <a:t>Trong </a:t>
            </a:r>
            <a:r>
              <a:rPr lang="en-US" sz="2400">
                <a:solidFill>
                  <a:srgbClr val="0432FF"/>
                </a:solidFill>
              </a:rPr>
              <a:t>join a presentation</a:t>
            </a:r>
            <a:r>
              <a:rPr lang="en-US" sz="2400" b="0">
                <a:solidFill>
                  <a:schemeClr val="tx1"/>
                </a:solidFill>
              </a:rPr>
              <a:t>, sẽ tìm thấy dòng chữ </a:t>
            </a:r>
            <a:r>
              <a:rPr lang="en-US" sz="2400"/>
              <a:t>PollEv.com/</a:t>
            </a:r>
            <a:r>
              <a:rPr lang="en-US" sz="2400">
                <a:solidFill>
                  <a:schemeClr val="bg1">
                    <a:lumMod val="50000"/>
                  </a:schemeClr>
                </a:solidFill>
              </a:rPr>
              <a:t>username</a:t>
            </a:r>
          </a:p>
          <a:p>
            <a:pPr marL="514350" indent="-514350">
              <a:buFont typeface="+mj-lt"/>
              <a:buAutoNum type="arabicPeriod"/>
            </a:pPr>
            <a:r>
              <a:rPr lang="en-US" sz="2400" b="0"/>
              <a:t>Thay cụm </a:t>
            </a:r>
            <a:r>
              <a:rPr lang="en-US" sz="2400">
                <a:solidFill>
                  <a:schemeClr val="bg1">
                    <a:lumMod val="65000"/>
                  </a:schemeClr>
                </a:solidFill>
              </a:rPr>
              <a:t>username</a:t>
            </a:r>
            <a:r>
              <a:rPr lang="en-US" sz="2400" b="0"/>
              <a:t> bằng </a:t>
            </a:r>
            <a:r>
              <a:rPr lang="en-US" sz="2400">
                <a:solidFill>
                  <a:srgbClr val="0432FF"/>
                </a:solidFill>
              </a:rPr>
              <a:t>phamhoang152</a:t>
            </a:r>
            <a:r>
              <a:rPr lang="en-US" sz="2400" b="0"/>
              <a:t> </a:t>
            </a:r>
          </a:p>
          <a:p>
            <a:pPr marL="514350" indent="-514350">
              <a:buFont typeface="+mj-lt"/>
              <a:buAutoNum type="arabicPeriod"/>
            </a:pPr>
            <a:r>
              <a:rPr lang="en-US" sz="2400" b="0"/>
              <a:t>Click vào </a:t>
            </a:r>
            <a:r>
              <a:rPr lang="en-US" sz="2400">
                <a:solidFill>
                  <a:srgbClr val="0432FF"/>
                </a:solidFill>
              </a:rPr>
              <a:t>Join</a:t>
            </a:r>
            <a:r>
              <a:rPr lang="en-US" sz="2400" b="0">
                <a:solidFill>
                  <a:schemeClr val="tx1"/>
                </a:solidFill>
              </a:rPr>
              <a:t>, bạn sẽ được đưa đến </a:t>
            </a:r>
            <a:r>
              <a:rPr lang="en-US" sz="2400">
                <a:solidFill>
                  <a:srgbClr val="0432FF"/>
                </a:solidFill>
              </a:rPr>
              <a:t>phamhoang152’s presentation</a:t>
            </a:r>
          </a:p>
        </p:txBody>
      </p:sp>
      <p:sp>
        <p:nvSpPr>
          <p:cNvPr id="4" name="Content Placeholder 3">
            <a:extLst>
              <a:ext uri="{FF2B5EF4-FFF2-40B4-BE49-F238E27FC236}">
                <a16:creationId xmlns:a16="http://schemas.microsoft.com/office/drawing/2014/main" id="{09E866D7-2769-3E48-8AA5-BFBDCF146AFD}"/>
              </a:ext>
            </a:extLst>
          </p:cNvPr>
          <p:cNvSpPr>
            <a:spLocks noGrp="1"/>
          </p:cNvSpPr>
          <p:nvPr>
            <p:ph sz="half" idx="2"/>
          </p:nvPr>
        </p:nvSpPr>
        <p:spPr/>
        <p:txBody>
          <a:bodyPr>
            <a:normAutofit/>
          </a:bodyPr>
          <a:lstStyle/>
          <a:p>
            <a:pPr marL="514350" indent="-514350">
              <a:buFont typeface="+mj-lt"/>
              <a:buAutoNum type="arabicPeriod"/>
            </a:pPr>
            <a:r>
              <a:rPr lang="en-US" sz="2400" b="0"/>
              <a:t>Click vào dòng </a:t>
            </a:r>
            <a:r>
              <a:rPr lang="en-US" sz="2400">
                <a:solidFill>
                  <a:schemeClr val="accent2">
                    <a:lumMod val="50000"/>
                  </a:schemeClr>
                </a:solidFill>
              </a:rPr>
              <a:t>responding</a:t>
            </a:r>
            <a:r>
              <a:rPr lang="en-US" sz="2400">
                <a:solidFill>
                  <a:srgbClr val="FF9300"/>
                </a:solidFill>
              </a:rPr>
              <a:t> </a:t>
            </a:r>
            <a:r>
              <a:rPr lang="en-US" sz="2400">
                <a:solidFill>
                  <a:schemeClr val="accent2">
                    <a:lumMod val="50000"/>
                  </a:schemeClr>
                </a:solidFill>
              </a:rPr>
              <a:t>as</a:t>
            </a:r>
            <a:r>
              <a:rPr lang="en-US" sz="2400" b="0"/>
              <a:t> để cập nhật tên của bạn</a:t>
            </a:r>
          </a:p>
          <a:p>
            <a:pPr marL="514350" indent="-514350">
              <a:buFont typeface="+mj-lt"/>
              <a:buAutoNum type="arabicPeriod"/>
            </a:pPr>
            <a:r>
              <a:rPr lang="en-US" sz="2400" b="0"/>
              <a:t>Trong ô hiển thị tên: đánh </a:t>
            </a:r>
            <a:r>
              <a:rPr lang="en-US" sz="2400">
                <a:solidFill>
                  <a:schemeClr val="accent2">
                    <a:lumMod val="50000"/>
                  </a:schemeClr>
                </a:solidFill>
              </a:rPr>
              <a:t>họ và tên</a:t>
            </a:r>
            <a:r>
              <a:rPr lang="en-US" sz="2400" b="0"/>
              <a:t> của </a:t>
            </a:r>
          </a:p>
          <a:p>
            <a:pPr marL="514350" indent="-514350">
              <a:buFont typeface="+mj-lt"/>
              <a:buAutoNum type="arabicPeriod"/>
            </a:pPr>
            <a:r>
              <a:rPr lang="en-US" sz="2400" b="0"/>
              <a:t>Trả lời câu hỏi bằng cách </a:t>
            </a:r>
            <a:r>
              <a:rPr lang="en-US" sz="2400">
                <a:solidFill>
                  <a:schemeClr val="accent2">
                    <a:lumMod val="50000"/>
                  </a:schemeClr>
                </a:solidFill>
              </a:rPr>
              <a:t>click vào lựa chọn thích hợp</a:t>
            </a:r>
          </a:p>
        </p:txBody>
      </p:sp>
      <p:pic>
        <p:nvPicPr>
          <p:cNvPr id="6" name="Picture 5">
            <a:extLst>
              <a:ext uri="{FF2B5EF4-FFF2-40B4-BE49-F238E27FC236}">
                <a16:creationId xmlns:a16="http://schemas.microsoft.com/office/drawing/2014/main" id="{5E83A627-D676-1049-91D9-F48BC785087E}"/>
              </a:ext>
            </a:extLst>
          </p:cNvPr>
          <p:cNvPicPr>
            <a:picLocks noChangeAspect="1"/>
          </p:cNvPicPr>
          <p:nvPr/>
        </p:nvPicPr>
        <p:blipFill>
          <a:blip r:embed="rId2"/>
          <a:stretch>
            <a:fillRect/>
          </a:stretch>
        </p:blipFill>
        <p:spPr>
          <a:xfrm>
            <a:off x="3491880" y="317255"/>
            <a:ext cx="3661668" cy="741753"/>
          </a:xfrm>
          <a:prstGeom prst="rect">
            <a:avLst/>
          </a:prstGeom>
        </p:spPr>
      </p:pic>
    </p:spTree>
    <p:extLst>
      <p:ext uri="{BB962C8B-B14F-4D97-AF65-F5344CB8AC3E}">
        <p14:creationId xmlns:p14="http://schemas.microsoft.com/office/powerpoint/2010/main" val="3088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31AA-6984-D941-A57A-B66737D0F054}"/>
              </a:ext>
            </a:extLst>
          </p:cNvPr>
          <p:cNvSpPr>
            <a:spLocks noGrp="1"/>
          </p:cNvSpPr>
          <p:nvPr>
            <p:ph type="title"/>
          </p:nvPr>
        </p:nvSpPr>
        <p:spPr/>
        <p:txBody>
          <a:bodyPr/>
          <a:lstStyle/>
          <a:p>
            <a:r>
              <a:rPr lang="en-US"/>
              <a:t>Ca lâm sàng 2, thảo luận (1)</a:t>
            </a:r>
            <a:br>
              <a:rPr lang="en-US"/>
            </a:br>
            <a:r>
              <a:rPr lang="en-US"/>
              <a:t>What learnt?</a:t>
            </a:r>
          </a:p>
        </p:txBody>
      </p:sp>
      <p:graphicFrame>
        <p:nvGraphicFramePr>
          <p:cNvPr id="4" name="Content Placeholder 3">
            <a:extLst>
              <a:ext uri="{FF2B5EF4-FFF2-40B4-BE49-F238E27FC236}">
                <a16:creationId xmlns:a16="http://schemas.microsoft.com/office/drawing/2014/main" id="{9328C43C-A35F-8E46-9002-464BBC5DF3BB}"/>
              </a:ext>
            </a:extLst>
          </p:cNvPr>
          <p:cNvGraphicFramePr>
            <a:graphicFrameLocks noGrp="1"/>
          </p:cNvGraphicFramePr>
          <p:nvPr>
            <p:ph idx="1"/>
          </p:nvPr>
        </p:nvGraphicFramePr>
        <p:xfrm>
          <a:off x="457200" y="1412875"/>
          <a:ext cx="8229600" cy="4536408"/>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444908720"/>
                    </a:ext>
                  </a:extLst>
                </a:gridCol>
                <a:gridCol w="2057400">
                  <a:extLst>
                    <a:ext uri="{9D8B030D-6E8A-4147-A177-3AD203B41FA5}">
                      <a16:colId xmlns:a16="http://schemas.microsoft.com/office/drawing/2014/main" val="190415010"/>
                    </a:ext>
                  </a:extLst>
                </a:gridCol>
                <a:gridCol w="2057400">
                  <a:extLst>
                    <a:ext uri="{9D8B030D-6E8A-4147-A177-3AD203B41FA5}">
                      <a16:colId xmlns:a16="http://schemas.microsoft.com/office/drawing/2014/main" val="4128819315"/>
                    </a:ext>
                  </a:extLst>
                </a:gridCol>
                <a:gridCol w="2057400">
                  <a:extLst>
                    <a:ext uri="{9D8B030D-6E8A-4147-A177-3AD203B41FA5}">
                      <a16:colId xmlns:a16="http://schemas.microsoft.com/office/drawing/2014/main" val="4266436490"/>
                    </a:ext>
                  </a:extLst>
                </a:gridCol>
              </a:tblGrid>
              <a:tr h="756068">
                <a:tc>
                  <a:txBody>
                    <a:bodyPr/>
                    <a:lstStyle/>
                    <a:p>
                      <a:endParaRPr lang="en-US"/>
                    </a:p>
                  </a:txBody>
                  <a:tcPr anchor="ctr"/>
                </a:tc>
                <a:tc>
                  <a:txBody>
                    <a:bodyPr/>
                    <a:lstStyle/>
                    <a:p>
                      <a:pPr algn="ctr"/>
                      <a:r>
                        <a:rPr lang="en-US"/>
                        <a:t>Những gì đúng</a:t>
                      </a:r>
                    </a:p>
                  </a:txBody>
                  <a:tcPr anchor="ctr"/>
                </a:tc>
                <a:tc>
                  <a:txBody>
                    <a:bodyPr/>
                    <a:lstStyle/>
                    <a:p>
                      <a:pPr algn="ctr"/>
                      <a:r>
                        <a:rPr lang="en-US"/>
                        <a:t>Những gì sai</a:t>
                      </a:r>
                    </a:p>
                  </a:txBody>
                  <a:tcPr anchor="ctr"/>
                </a:tc>
                <a:tc>
                  <a:txBody>
                    <a:bodyPr/>
                    <a:lstStyle/>
                    <a:p>
                      <a:pPr algn="ctr"/>
                      <a:r>
                        <a:rPr lang="en-US"/>
                        <a:t>Nếu được làm lại…</a:t>
                      </a:r>
                    </a:p>
                  </a:txBody>
                  <a:tcPr anchor="ctr"/>
                </a:tc>
                <a:extLst>
                  <a:ext uri="{0D108BD9-81ED-4DB2-BD59-A6C34878D82A}">
                    <a16:rowId xmlns:a16="http://schemas.microsoft.com/office/drawing/2014/main" val="2973428249"/>
                  </a:ext>
                </a:extLst>
              </a:tr>
              <a:tr h="756068">
                <a:tc>
                  <a:txBody>
                    <a:bodyPr/>
                    <a:lstStyle/>
                    <a:p>
                      <a:r>
                        <a:rPr lang="en-US"/>
                        <a:t>Cắt endometrioma</a:t>
                      </a:r>
                    </a:p>
                    <a:p>
                      <a:r>
                        <a:rPr lang="en-US"/>
                        <a:t>(30 tuổi)</a:t>
                      </a:r>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extLst>
                  <a:ext uri="{0D108BD9-81ED-4DB2-BD59-A6C34878D82A}">
                    <a16:rowId xmlns:a16="http://schemas.microsoft.com/office/drawing/2014/main" val="467354376"/>
                  </a:ext>
                </a:extLst>
              </a:tr>
              <a:tr h="756068">
                <a:tc>
                  <a:txBody>
                    <a:bodyPr/>
                    <a:lstStyle/>
                    <a:p>
                      <a:r>
                        <a:rPr lang="en-US"/>
                        <a:t>IVF lần 1</a:t>
                      </a:r>
                      <a:r>
                        <a:rPr lang="en-US" baseline="30000"/>
                        <a:t>st</a:t>
                      </a:r>
                      <a:r>
                        <a:rPr lang="en-US"/>
                        <a:t> vì tắc vòi</a:t>
                      </a:r>
                    </a:p>
                    <a:p>
                      <a:r>
                        <a:rPr lang="en-US"/>
                        <a:t>(35 tuổi)</a:t>
                      </a:r>
                    </a:p>
                  </a:txBody>
                  <a:tcPr anchor="ctr">
                    <a:solidFill>
                      <a:schemeClr val="accent3">
                        <a:lumMod val="20000"/>
                        <a:lumOff val="80000"/>
                      </a:schemeClr>
                    </a:solidFill>
                  </a:tcPr>
                </a:tc>
                <a:tc>
                  <a:txBody>
                    <a:bodyPr/>
                    <a:lstStyle/>
                    <a:p>
                      <a:endParaRPr lang="en-US"/>
                    </a:p>
                  </a:txBody>
                  <a:tcPr anchor="ctr">
                    <a:solidFill>
                      <a:schemeClr val="accent3">
                        <a:lumMod val="20000"/>
                        <a:lumOff val="80000"/>
                      </a:schemeClr>
                    </a:solidFill>
                  </a:tcPr>
                </a:tc>
                <a:tc>
                  <a:txBody>
                    <a:bodyPr/>
                    <a:lstStyle/>
                    <a:p>
                      <a:endParaRPr lang="en-US"/>
                    </a:p>
                  </a:txBody>
                  <a:tcPr anchor="ctr">
                    <a:solidFill>
                      <a:schemeClr val="accent3">
                        <a:lumMod val="20000"/>
                        <a:lumOff val="80000"/>
                      </a:schemeClr>
                    </a:solidFill>
                  </a:tcPr>
                </a:tc>
                <a:tc>
                  <a:txBody>
                    <a:bodyPr/>
                    <a:lstStyle/>
                    <a:p>
                      <a:endParaRPr lang="en-US"/>
                    </a:p>
                  </a:txBody>
                  <a:tcPr anchor="ctr">
                    <a:solidFill>
                      <a:schemeClr val="accent3">
                        <a:lumMod val="20000"/>
                        <a:lumOff val="80000"/>
                      </a:schemeClr>
                    </a:solidFill>
                  </a:tcPr>
                </a:tc>
                <a:extLst>
                  <a:ext uri="{0D108BD9-81ED-4DB2-BD59-A6C34878D82A}">
                    <a16:rowId xmlns:a16="http://schemas.microsoft.com/office/drawing/2014/main" val="2599653402"/>
                  </a:ext>
                </a:extLst>
              </a:tr>
              <a:tr h="756068">
                <a:tc>
                  <a:txBody>
                    <a:bodyPr/>
                    <a:lstStyle/>
                    <a:p>
                      <a:r>
                        <a:rPr lang="en-US"/>
                        <a:t>IVF tiếp tục vì thất bại IVF (36-43 tuổi)</a:t>
                      </a:r>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extLst>
                  <a:ext uri="{0D108BD9-81ED-4DB2-BD59-A6C34878D82A}">
                    <a16:rowId xmlns:a16="http://schemas.microsoft.com/office/drawing/2014/main" val="2958298572"/>
                  </a:ext>
                </a:extLst>
              </a:tr>
              <a:tr h="756068">
                <a:tc>
                  <a:txBody>
                    <a:bodyPr/>
                    <a:lstStyle/>
                    <a:p>
                      <a:r>
                        <a:rPr lang="en-US"/>
                        <a:t>GnRH agonist</a:t>
                      </a:r>
                    </a:p>
                    <a:p>
                      <a:r>
                        <a:rPr lang="en-US"/>
                        <a:t>(46 tuổi)</a:t>
                      </a:r>
                    </a:p>
                  </a:txBody>
                  <a:tcPr anchor="ctr">
                    <a:solidFill>
                      <a:schemeClr val="accent3">
                        <a:lumMod val="20000"/>
                        <a:lumOff val="80000"/>
                      </a:schemeClr>
                    </a:solidFill>
                  </a:tcPr>
                </a:tc>
                <a:tc>
                  <a:txBody>
                    <a:bodyPr/>
                    <a:lstStyle/>
                    <a:p>
                      <a:endParaRPr lang="en-US"/>
                    </a:p>
                  </a:txBody>
                  <a:tcPr anchor="ctr">
                    <a:solidFill>
                      <a:schemeClr val="accent3">
                        <a:lumMod val="20000"/>
                        <a:lumOff val="80000"/>
                      </a:schemeClr>
                    </a:solidFill>
                  </a:tcPr>
                </a:tc>
                <a:tc>
                  <a:txBody>
                    <a:bodyPr/>
                    <a:lstStyle/>
                    <a:p>
                      <a:endParaRPr lang="en-US"/>
                    </a:p>
                  </a:txBody>
                  <a:tcPr anchor="ctr">
                    <a:solidFill>
                      <a:schemeClr val="accent3">
                        <a:lumMod val="20000"/>
                        <a:lumOff val="80000"/>
                      </a:schemeClr>
                    </a:solidFill>
                  </a:tcPr>
                </a:tc>
                <a:tc>
                  <a:txBody>
                    <a:bodyPr/>
                    <a:lstStyle/>
                    <a:p>
                      <a:endParaRPr lang="en-US"/>
                    </a:p>
                  </a:txBody>
                  <a:tcPr anchor="ctr">
                    <a:solidFill>
                      <a:schemeClr val="accent3">
                        <a:lumMod val="20000"/>
                        <a:lumOff val="80000"/>
                      </a:schemeClr>
                    </a:solidFill>
                  </a:tcPr>
                </a:tc>
                <a:extLst>
                  <a:ext uri="{0D108BD9-81ED-4DB2-BD59-A6C34878D82A}">
                    <a16:rowId xmlns:a16="http://schemas.microsoft.com/office/drawing/2014/main" val="889045707"/>
                  </a:ext>
                </a:extLst>
              </a:tr>
              <a:tr h="756068">
                <a:tc>
                  <a:txBody>
                    <a:bodyPr/>
                    <a:lstStyle/>
                    <a:p>
                      <a:r>
                        <a:rPr lang="en-US"/>
                        <a:t>Bóc u xơ tử cung vì đau (48 tuổi)</a:t>
                      </a:r>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extLst>
                  <a:ext uri="{0D108BD9-81ED-4DB2-BD59-A6C34878D82A}">
                    <a16:rowId xmlns:a16="http://schemas.microsoft.com/office/drawing/2014/main" val="4155300227"/>
                  </a:ext>
                </a:extLst>
              </a:tr>
            </a:tbl>
          </a:graphicData>
        </a:graphic>
      </p:graphicFrame>
      <p:pic>
        <p:nvPicPr>
          <p:cNvPr id="5" name="Picture 4">
            <a:extLst>
              <a:ext uri="{FF2B5EF4-FFF2-40B4-BE49-F238E27FC236}">
                <a16:creationId xmlns:a16="http://schemas.microsoft.com/office/drawing/2014/main" id="{7B66953E-3183-E641-BE37-DF18AC605024}"/>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1871859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31AA-6984-D941-A57A-B66737D0F054}"/>
              </a:ext>
            </a:extLst>
          </p:cNvPr>
          <p:cNvSpPr>
            <a:spLocks noGrp="1"/>
          </p:cNvSpPr>
          <p:nvPr>
            <p:ph type="title"/>
          </p:nvPr>
        </p:nvSpPr>
        <p:spPr/>
        <p:txBody>
          <a:bodyPr/>
          <a:lstStyle/>
          <a:p>
            <a:r>
              <a:rPr lang="en-US"/>
              <a:t>Ca lâm sàng 2, thảo luận (2)</a:t>
            </a:r>
            <a:br>
              <a:rPr lang="en-US"/>
            </a:br>
            <a:r>
              <a:rPr lang="en-US"/>
              <a:t>Cá thể hoá quản lí ra sao là thích hợp?</a:t>
            </a:r>
          </a:p>
        </p:txBody>
      </p:sp>
      <p:graphicFrame>
        <p:nvGraphicFramePr>
          <p:cNvPr id="4" name="Content Placeholder 3">
            <a:extLst>
              <a:ext uri="{FF2B5EF4-FFF2-40B4-BE49-F238E27FC236}">
                <a16:creationId xmlns:a16="http://schemas.microsoft.com/office/drawing/2014/main" id="{9328C43C-A35F-8E46-9002-464BBC5DF3BB}"/>
              </a:ext>
            </a:extLst>
          </p:cNvPr>
          <p:cNvGraphicFramePr>
            <a:graphicFrameLocks noGrp="1"/>
          </p:cNvGraphicFramePr>
          <p:nvPr>
            <p:ph idx="1"/>
          </p:nvPr>
        </p:nvGraphicFramePr>
        <p:xfrm>
          <a:off x="457200" y="1412875"/>
          <a:ext cx="8229600" cy="482092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444908720"/>
                    </a:ext>
                  </a:extLst>
                </a:gridCol>
                <a:gridCol w="2057400">
                  <a:extLst>
                    <a:ext uri="{9D8B030D-6E8A-4147-A177-3AD203B41FA5}">
                      <a16:colId xmlns:a16="http://schemas.microsoft.com/office/drawing/2014/main" val="190415010"/>
                    </a:ext>
                  </a:extLst>
                </a:gridCol>
                <a:gridCol w="2057400">
                  <a:extLst>
                    <a:ext uri="{9D8B030D-6E8A-4147-A177-3AD203B41FA5}">
                      <a16:colId xmlns:a16="http://schemas.microsoft.com/office/drawing/2014/main" val="4128819315"/>
                    </a:ext>
                  </a:extLst>
                </a:gridCol>
                <a:gridCol w="2057400">
                  <a:extLst>
                    <a:ext uri="{9D8B030D-6E8A-4147-A177-3AD203B41FA5}">
                      <a16:colId xmlns:a16="http://schemas.microsoft.com/office/drawing/2014/main" val="4266436490"/>
                    </a:ext>
                  </a:extLst>
                </a:gridCol>
              </a:tblGrid>
              <a:tr h="370840">
                <a:tc>
                  <a:txBody>
                    <a:bodyPr/>
                    <a:lstStyle/>
                    <a:p>
                      <a:endParaRPr lang="en-US"/>
                    </a:p>
                  </a:txBody>
                  <a:tcPr/>
                </a:tc>
                <a:tc>
                  <a:txBody>
                    <a:bodyPr/>
                    <a:lstStyle/>
                    <a:p>
                      <a:pPr algn="ctr"/>
                      <a:r>
                        <a:rPr lang="en-US"/>
                        <a:t>Pros</a:t>
                      </a:r>
                    </a:p>
                  </a:txBody>
                  <a:tcPr/>
                </a:tc>
                <a:tc>
                  <a:txBody>
                    <a:bodyPr/>
                    <a:lstStyle/>
                    <a:p>
                      <a:pPr algn="ctr"/>
                      <a:r>
                        <a:rPr lang="en-US"/>
                        <a:t>Cons</a:t>
                      </a:r>
                    </a:p>
                  </a:txBody>
                  <a:tcPr/>
                </a:tc>
                <a:tc>
                  <a:txBody>
                    <a:bodyPr/>
                    <a:lstStyle/>
                    <a:p>
                      <a:pPr algn="ctr"/>
                      <a:r>
                        <a:rPr lang="en-US"/>
                        <a:t>Phương pháp</a:t>
                      </a:r>
                    </a:p>
                  </a:txBody>
                  <a:tcPr/>
                </a:tc>
                <a:extLst>
                  <a:ext uri="{0D108BD9-81ED-4DB2-BD59-A6C34878D82A}">
                    <a16:rowId xmlns:a16="http://schemas.microsoft.com/office/drawing/2014/main" val="2973428249"/>
                  </a:ext>
                </a:extLst>
              </a:tr>
              <a:tr h="370840">
                <a:tc>
                  <a:txBody>
                    <a:bodyPr/>
                    <a:lstStyle/>
                    <a:p>
                      <a:r>
                        <a:rPr lang="en-US"/>
                        <a:t>COCs</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467354376"/>
                  </a:ext>
                </a:extLst>
              </a:tr>
              <a:tr h="370840">
                <a:tc>
                  <a:txBody>
                    <a:bodyPr/>
                    <a:lstStyle/>
                    <a:p>
                      <a:r>
                        <a:rPr lang="en-US"/>
                        <a:t>TXA</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2599653402"/>
                  </a:ext>
                </a:extLst>
              </a:tr>
              <a:tr h="370840">
                <a:tc>
                  <a:txBody>
                    <a:bodyPr/>
                    <a:lstStyle/>
                    <a:p>
                      <a:r>
                        <a:rPr lang="en-US"/>
                        <a:t>Dienogest</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2958298572"/>
                  </a:ext>
                </a:extLst>
              </a:tr>
              <a:tr h="370840">
                <a:tc>
                  <a:txBody>
                    <a:bodyPr/>
                    <a:lstStyle/>
                    <a:p>
                      <a:r>
                        <a:rPr lang="en-US"/>
                        <a:t>SPRM</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889045707"/>
                  </a:ext>
                </a:extLst>
              </a:tr>
              <a:tr h="370840">
                <a:tc>
                  <a:txBody>
                    <a:bodyPr/>
                    <a:lstStyle/>
                    <a:p>
                      <a:r>
                        <a:rPr lang="en-US"/>
                        <a:t>GnRH agonist</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355061789"/>
                  </a:ext>
                </a:extLst>
              </a:tr>
              <a:tr h="370840">
                <a:tc>
                  <a:txBody>
                    <a:bodyPr/>
                    <a:lstStyle/>
                    <a:p>
                      <a:r>
                        <a:rPr lang="en-US"/>
                        <a:t>LNG-IUS</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3547206632"/>
                  </a:ext>
                </a:extLst>
              </a:tr>
              <a:tr h="370840">
                <a:tc>
                  <a:txBody>
                    <a:bodyPr/>
                    <a:lstStyle/>
                    <a:p>
                      <a:r>
                        <a:rPr lang="en-US"/>
                        <a:t>UAE</a:t>
                      </a:r>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1814255835"/>
                  </a:ext>
                </a:extLst>
              </a:tr>
              <a:tr h="370840">
                <a:tc>
                  <a:txBody>
                    <a:bodyPr/>
                    <a:lstStyle/>
                    <a:p>
                      <a:r>
                        <a:rPr lang="en-US"/>
                        <a:t>HIFU</a:t>
                      </a:r>
                    </a:p>
                  </a:txBody>
                  <a:tcPr>
                    <a:solidFill>
                      <a:schemeClr val="accent4">
                        <a:lumMod val="20000"/>
                        <a:lumOff val="80000"/>
                      </a:schemeClr>
                    </a:solidFill>
                  </a:tcPr>
                </a:tc>
                <a:tc>
                  <a:txBody>
                    <a:bodyPr/>
                    <a:lstStyle/>
                    <a:p>
                      <a:endParaRPr lang="en-US"/>
                    </a:p>
                  </a:txBody>
                  <a:tcPr>
                    <a:solidFill>
                      <a:schemeClr val="accent4">
                        <a:lumMod val="20000"/>
                        <a:lumOff val="80000"/>
                      </a:schemeClr>
                    </a:solidFill>
                  </a:tcPr>
                </a:tc>
                <a:tc>
                  <a:txBody>
                    <a:bodyPr/>
                    <a:lstStyle/>
                    <a:p>
                      <a:endParaRPr lang="en-US"/>
                    </a:p>
                  </a:txBody>
                  <a:tcPr>
                    <a:solidFill>
                      <a:schemeClr val="accent4">
                        <a:lumMod val="20000"/>
                        <a:lumOff val="80000"/>
                      </a:schemeClr>
                    </a:solidFill>
                  </a:tcPr>
                </a:tc>
                <a:tc>
                  <a:txBody>
                    <a:bodyPr/>
                    <a:lstStyle/>
                    <a:p>
                      <a:endParaRPr lang="en-US"/>
                    </a:p>
                  </a:txBody>
                  <a:tcPr>
                    <a:solidFill>
                      <a:schemeClr val="accent4">
                        <a:lumMod val="20000"/>
                        <a:lumOff val="80000"/>
                      </a:schemeClr>
                    </a:solidFill>
                  </a:tcPr>
                </a:tc>
                <a:extLst>
                  <a:ext uri="{0D108BD9-81ED-4DB2-BD59-A6C34878D82A}">
                    <a16:rowId xmlns:a16="http://schemas.microsoft.com/office/drawing/2014/main" val="3098888887"/>
                  </a:ext>
                </a:extLst>
              </a:tr>
              <a:tr h="370840">
                <a:tc>
                  <a:txBody>
                    <a:bodyPr/>
                    <a:lstStyle/>
                    <a:p>
                      <a:r>
                        <a:rPr lang="en-US"/>
                        <a:t>HSC phẫu thuật</a:t>
                      </a:r>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extLst>
                  <a:ext uri="{0D108BD9-81ED-4DB2-BD59-A6C34878D82A}">
                    <a16:rowId xmlns:a16="http://schemas.microsoft.com/office/drawing/2014/main" val="4066770754"/>
                  </a:ext>
                </a:extLst>
              </a:tr>
              <a:tr h="370840">
                <a:tc>
                  <a:txBody>
                    <a:bodyPr/>
                    <a:lstStyle/>
                    <a:p>
                      <a:r>
                        <a:rPr lang="en-US"/>
                        <a:t>LSC myomectomy</a:t>
                      </a:r>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1678594591"/>
                  </a:ext>
                </a:extLst>
              </a:tr>
              <a:tr h="370840">
                <a:tc>
                  <a:txBody>
                    <a:bodyPr/>
                    <a:lstStyle/>
                    <a:p>
                      <a:r>
                        <a:rPr lang="en-US"/>
                        <a:t>LAP myomectomy</a:t>
                      </a:r>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extLst>
                  <a:ext uri="{0D108BD9-81ED-4DB2-BD59-A6C34878D82A}">
                    <a16:rowId xmlns:a16="http://schemas.microsoft.com/office/drawing/2014/main" val="1583691192"/>
                  </a:ext>
                </a:extLst>
              </a:tr>
              <a:tr h="370840">
                <a:tc>
                  <a:txBody>
                    <a:bodyPr/>
                    <a:lstStyle/>
                    <a:p>
                      <a:r>
                        <a:rPr lang="en-US"/>
                        <a:t>Hysterectomy</a:t>
                      </a:r>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4191821705"/>
                  </a:ext>
                </a:extLst>
              </a:tr>
            </a:tbl>
          </a:graphicData>
        </a:graphic>
      </p:graphicFrame>
      <p:pic>
        <p:nvPicPr>
          <p:cNvPr id="5" name="Picture 4">
            <a:extLst>
              <a:ext uri="{FF2B5EF4-FFF2-40B4-BE49-F238E27FC236}">
                <a16:creationId xmlns:a16="http://schemas.microsoft.com/office/drawing/2014/main" id="{7B66953E-3183-E641-BE37-DF18AC605024}"/>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386031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normAutofit/>
          </a:bodyPr>
          <a:lstStyle/>
          <a:p>
            <a:r>
              <a:rPr lang="en-US"/>
              <a:t>Ca lâm sàng 3, trang 1</a:t>
            </a:r>
            <a:br>
              <a:rPr lang="en-US"/>
            </a:br>
            <a:r>
              <a:rPr lang="en-US"/>
              <a:t>“</a:t>
            </a:r>
            <a:r>
              <a:rPr lang="en-US" i="1"/>
              <a:t>Tôi đã từng từ chối điều trị nội tiết…”</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vert="horz" lIns="91440" tIns="45720" rIns="91440" bIns="45720" rtlCol="0" anchor="t">
            <a:normAutofit/>
          </a:bodyPr>
          <a:lstStyle/>
          <a:p>
            <a:pPr algn="just"/>
            <a:r>
              <a:rPr lang="en-US"/>
              <a:t>42 </a:t>
            </a:r>
            <a:r>
              <a:rPr lang="en-US" err="1"/>
              <a:t>tuổi</a:t>
            </a:r>
            <a:r>
              <a:rPr lang="en-US"/>
              <a:t>, PARA 0000, </a:t>
            </a:r>
            <a:r>
              <a:rPr lang="en-US" err="1"/>
              <a:t>khám</a:t>
            </a:r>
            <a:r>
              <a:rPr lang="en-US"/>
              <a:t> </a:t>
            </a:r>
            <a:r>
              <a:rPr lang="en-US" err="1"/>
              <a:t>vì</a:t>
            </a:r>
            <a:r>
              <a:rPr lang="en-US"/>
              <a:t> </a:t>
            </a:r>
            <a:r>
              <a:rPr lang="en-US" err="1"/>
              <a:t>xuất</a:t>
            </a:r>
            <a:r>
              <a:rPr lang="en-US"/>
              <a:t> </a:t>
            </a:r>
            <a:r>
              <a:rPr lang="en-US" err="1"/>
              <a:t>huyết</a:t>
            </a:r>
            <a:r>
              <a:rPr lang="en-US"/>
              <a:t> </a:t>
            </a:r>
            <a:r>
              <a:rPr lang="en-US" err="1"/>
              <a:t>tử</a:t>
            </a:r>
            <a:r>
              <a:rPr lang="en-US"/>
              <a:t> </a:t>
            </a:r>
            <a:r>
              <a:rPr lang="en-US" err="1"/>
              <a:t>cung</a:t>
            </a:r>
            <a:r>
              <a:rPr lang="en-US"/>
              <a:t> </a:t>
            </a:r>
            <a:r>
              <a:rPr lang="en-US" err="1"/>
              <a:t>bất</a:t>
            </a:r>
            <a:r>
              <a:rPr lang="en-US"/>
              <a:t> </a:t>
            </a:r>
            <a:r>
              <a:rPr lang="en-US" err="1"/>
              <a:t>thường</a:t>
            </a:r>
          </a:p>
          <a:p>
            <a:pPr algn="just"/>
            <a:r>
              <a:rPr lang="en-US" err="1"/>
              <a:t>Không</a:t>
            </a:r>
            <a:r>
              <a:rPr lang="en-US"/>
              <a:t> </a:t>
            </a:r>
            <a:r>
              <a:rPr lang="en-US" err="1"/>
              <a:t>tiền</a:t>
            </a:r>
            <a:r>
              <a:rPr lang="en-US"/>
              <a:t> </a:t>
            </a:r>
            <a:r>
              <a:rPr lang="en-US" err="1"/>
              <a:t>sử</a:t>
            </a:r>
            <a:r>
              <a:rPr lang="en-US"/>
              <a:t> </a:t>
            </a:r>
            <a:r>
              <a:rPr lang="en-US" err="1"/>
              <a:t>nội</a:t>
            </a:r>
            <a:r>
              <a:rPr lang="en-US"/>
              <a:t> </a:t>
            </a:r>
            <a:r>
              <a:rPr lang="en-US" err="1"/>
              <a:t>ngoại</a:t>
            </a:r>
            <a:r>
              <a:rPr lang="en-US"/>
              <a:t> khoa </a:t>
            </a:r>
            <a:r>
              <a:rPr lang="en-US" err="1"/>
              <a:t>đặc</a:t>
            </a:r>
            <a:r>
              <a:rPr lang="en-US"/>
              <a:t> </a:t>
            </a:r>
            <a:r>
              <a:rPr lang="en-US" err="1"/>
              <a:t>biệt</a:t>
            </a:r>
          </a:p>
          <a:p>
            <a:pPr algn="just"/>
            <a:r>
              <a:rPr lang="en-US"/>
              <a:t>Chu </a:t>
            </a:r>
            <a:r>
              <a:rPr lang="en-US" err="1"/>
              <a:t>kì</a:t>
            </a:r>
            <a:r>
              <a:rPr lang="en-US"/>
              <a:t> 28 </a:t>
            </a:r>
            <a:r>
              <a:rPr lang="en-US" err="1"/>
              <a:t>ngày</a:t>
            </a:r>
            <a:r>
              <a:rPr lang="en-US"/>
              <a:t>, </a:t>
            </a:r>
            <a:r>
              <a:rPr lang="en-US" err="1"/>
              <a:t>đều</a:t>
            </a:r>
            <a:r>
              <a:rPr lang="en-US"/>
              <a:t>. Thay </a:t>
            </a:r>
            <a:r>
              <a:rPr lang="en-US" err="1"/>
              <a:t>đổi</a:t>
            </a:r>
            <a:r>
              <a:rPr lang="en-US"/>
              <a:t> </a:t>
            </a:r>
            <a:r>
              <a:rPr lang="en-US" err="1"/>
              <a:t>tính</a:t>
            </a:r>
            <a:r>
              <a:rPr lang="en-US"/>
              <a:t> </a:t>
            </a:r>
            <a:r>
              <a:rPr lang="en-US" err="1"/>
              <a:t>chất</a:t>
            </a:r>
            <a:r>
              <a:rPr lang="en-US"/>
              <a:t> </a:t>
            </a:r>
            <a:r>
              <a:rPr lang="en-US" err="1"/>
              <a:t>hành</a:t>
            </a:r>
            <a:r>
              <a:rPr lang="en-US"/>
              <a:t> </a:t>
            </a:r>
            <a:r>
              <a:rPr lang="en-US" err="1"/>
              <a:t>kinh</a:t>
            </a:r>
            <a:r>
              <a:rPr lang="en-US"/>
              <a:t> </a:t>
            </a:r>
            <a:r>
              <a:rPr lang="en-US" err="1"/>
              <a:t>từ</a:t>
            </a:r>
            <a:r>
              <a:rPr lang="en-US"/>
              <a:t> 2 </a:t>
            </a:r>
            <a:r>
              <a:rPr lang="en-US" err="1"/>
              <a:t>năm</a:t>
            </a:r>
            <a:r>
              <a:rPr lang="en-US"/>
              <a:t> nay. </a:t>
            </a:r>
            <a:r>
              <a:rPr lang="en-US" err="1"/>
              <a:t>Bà</a:t>
            </a:r>
            <a:r>
              <a:rPr lang="en-US"/>
              <a:t> </a:t>
            </a:r>
            <a:r>
              <a:rPr lang="en-US" err="1"/>
              <a:t>đã</a:t>
            </a:r>
            <a:r>
              <a:rPr lang="en-US"/>
              <a:t> </a:t>
            </a:r>
            <a:r>
              <a:rPr lang="en-US" err="1"/>
              <a:t>từ</a:t>
            </a:r>
            <a:r>
              <a:rPr lang="en-US"/>
              <a:t> </a:t>
            </a:r>
            <a:r>
              <a:rPr lang="en-US" err="1"/>
              <a:t>chối</a:t>
            </a:r>
            <a:r>
              <a:rPr lang="en-US"/>
              <a:t> </a:t>
            </a:r>
            <a:r>
              <a:rPr lang="en-US" err="1"/>
              <a:t>điều</a:t>
            </a:r>
            <a:r>
              <a:rPr lang="en-US"/>
              <a:t> </a:t>
            </a:r>
            <a:r>
              <a:rPr lang="en-US" err="1"/>
              <a:t>trị</a:t>
            </a:r>
            <a:r>
              <a:rPr lang="en-US"/>
              <a:t> </a:t>
            </a:r>
            <a:r>
              <a:rPr lang="en-US" err="1"/>
              <a:t>nội</a:t>
            </a:r>
            <a:r>
              <a:rPr lang="en-US"/>
              <a:t> </a:t>
            </a:r>
            <a:r>
              <a:rPr lang="en-US" err="1"/>
              <a:t>tiết</a:t>
            </a:r>
            <a:r>
              <a:rPr lang="en-US"/>
              <a:t> </a:t>
            </a:r>
            <a:r>
              <a:rPr lang="en-US" err="1"/>
              <a:t>để</a:t>
            </a:r>
            <a:r>
              <a:rPr lang="en-US"/>
              <a:t> </a:t>
            </a:r>
            <a:r>
              <a:rPr lang="en-US" err="1"/>
              <a:t>có</a:t>
            </a:r>
            <a:r>
              <a:rPr lang="en-US"/>
              <a:t> </a:t>
            </a:r>
            <a:r>
              <a:rPr lang="en-US" err="1"/>
              <a:t>thể</a:t>
            </a:r>
            <a:r>
              <a:rPr lang="en-US"/>
              <a:t> </a:t>
            </a:r>
            <a:r>
              <a:rPr lang="en-US" err="1"/>
              <a:t>có</a:t>
            </a:r>
            <a:r>
              <a:rPr lang="en-US"/>
              <a:t> con</a:t>
            </a:r>
          </a:p>
          <a:p>
            <a:pPr algn="just"/>
            <a:r>
              <a:rPr lang="en-US" err="1"/>
              <a:t>Hành</a:t>
            </a:r>
            <a:r>
              <a:rPr lang="en-US"/>
              <a:t> </a:t>
            </a:r>
            <a:r>
              <a:rPr lang="en-US" err="1"/>
              <a:t>kinh</a:t>
            </a:r>
            <a:r>
              <a:rPr lang="en-US"/>
              <a:t> </a:t>
            </a:r>
            <a:r>
              <a:rPr lang="en-US" err="1"/>
              <a:t>càng</a:t>
            </a:r>
            <a:r>
              <a:rPr lang="en-US"/>
              <a:t> </a:t>
            </a:r>
            <a:r>
              <a:rPr lang="en-US" err="1"/>
              <a:t>lúc</a:t>
            </a:r>
            <a:r>
              <a:rPr lang="en-US"/>
              <a:t> </a:t>
            </a:r>
            <a:r>
              <a:rPr lang="en-US" err="1"/>
              <a:t>càng</a:t>
            </a:r>
            <a:r>
              <a:rPr lang="en-US"/>
              <a:t> </a:t>
            </a:r>
            <a:r>
              <a:rPr lang="en-US" err="1"/>
              <a:t>dài</a:t>
            </a:r>
            <a:r>
              <a:rPr lang="en-US"/>
              <a:t> </a:t>
            </a:r>
            <a:r>
              <a:rPr lang="en-US" err="1"/>
              <a:t>và</a:t>
            </a:r>
            <a:r>
              <a:rPr lang="en-US"/>
              <a:t> </a:t>
            </a:r>
            <a:r>
              <a:rPr lang="en-US" err="1"/>
              <a:t>càng</a:t>
            </a:r>
            <a:r>
              <a:rPr lang="en-US"/>
              <a:t> </a:t>
            </a:r>
            <a:r>
              <a:rPr lang="en-US" err="1"/>
              <a:t>nhiều</a:t>
            </a:r>
            <a:r>
              <a:rPr lang="en-US"/>
              <a:t> </a:t>
            </a:r>
            <a:r>
              <a:rPr lang="en-US" err="1"/>
              <a:t>hơn</a:t>
            </a:r>
            <a:r>
              <a:rPr lang="en-US"/>
              <a:t>. </a:t>
            </a:r>
            <a:r>
              <a:rPr lang="en-US" err="1"/>
              <a:t>Hiện</a:t>
            </a:r>
            <a:r>
              <a:rPr lang="en-US"/>
              <a:t> </a:t>
            </a:r>
            <a:r>
              <a:rPr lang="en-US" err="1"/>
              <a:t>tại</a:t>
            </a:r>
            <a:r>
              <a:rPr lang="en-US"/>
              <a:t> </a:t>
            </a:r>
            <a:r>
              <a:rPr lang="en-US" err="1"/>
              <a:t>mỗi</a:t>
            </a:r>
            <a:r>
              <a:rPr lang="en-US"/>
              <a:t> </a:t>
            </a:r>
            <a:r>
              <a:rPr lang="en-US" err="1"/>
              <a:t>lần</a:t>
            </a:r>
            <a:r>
              <a:rPr lang="en-US"/>
              <a:t> </a:t>
            </a:r>
            <a:r>
              <a:rPr lang="en-US" err="1"/>
              <a:t>hành</a:t>
            </a:r>
            <a:r>
              <a:rPr lang="en-US"/>
              <a:t> </a:t>
            </a:r>
            <a:r>
              <a:rPr lang="en-US" err="1"/>
              <a:t>kinh</a:t>
            </a:r>
            <a:r>
              <a:rPr lang="en-US"/>
              <a:t> 8-9 </a:t>
            </a:r>
            <a:r>
              <a:rPr lang="en-US" err="1"/>
              <a:t>ngày</a:t>
            </a:r>
            <a:r>
              <a:rPr lang="en-US"/>
              <a:t>, </a:t>
            </a:r>
            <a:r>
              <a:rPr lang="en-US" err="1"/>
              <a:t>lượng</a:t>
            </a:r>
            <a:r>
              <a:rPr lang="en-US"/>
              <a:t> </a:t>
            </a:r>
            <a:r>
              <a:rPr lang="en-US" err="1"/>
              <a:t>nhiều</a:t>
            </a:r>
            <a:r>
              <a:rPr lang="en-US"/>
              <a:t>. PBAC = 300</a:t>
            </a:r>
            <a:r>
              <a:rPr lang="en-US" baseline="30000"/>
              <a:t>+</a:t>
            </a:r>
            <a:endParaRPr lang="en-US" baseline="30000">
              <a:cs typeface="Calibri"/>
            </a:endParaRPr>
          </a:p>
          <a:p>
            <a:pPr algn="just"/>
            <a:r>
              <a:rPr lang="en-US" err="1"/>
              <a:t>Lập</a:t>
            </a:r>
            <a:r>
              <a:rPr lang="en-US"/>
              <a:t> </a:t>
            </a:r>
            <a:r>
              <a:rPr lang="en-US" err="1"/>
              <a:t>gia</a:t>
            </a:r>
            <a:r>
              <a:rPr lang="en-US"/>
              <a:t> </a:t>
            </a:r>
            <a:r>
              <a:rPr lang="en-US" err="1"/>
              <a:t>đình</a:t>
            </a:r>
            <a:r>
              <a:rPr lang="en-US"/>
              <a:t> 2 </a:t>
            </a:r>
            <a:r>
              <a:rPr lang="en-US" err="1"/>
              <a:t>năm</a:t>
            </a:r>
            <a:r>
              <a:rPr lang="en-US"/>
              <a:t>, </a:t>
            </a:r>
            <a:r>
              <a:rPr lang="en-US" err="1"/>
              <a:t>mong</a:t>
            </a:r>
            <a:r>
              <a:rPr lang="en-US"/>
              <a:t> con</a:t>
            </a:r>
          </a:p>
          <a:p>
            <a:pPr algn="just"/>
            <a:r>
              <a:rPr lang="en-US"/>
              <a:t>Cao 155 cm, </a:t>
            </a:r>
            <a:r>
              <a:rPr lang="en-US" err="1"/>
              <a:t>nặng</a:t>
            </a:r>
            <a:r>
              <a:rPr lang="en-US"/>
              <a:t> 50 kg</a:t>
            </a:r>
          </a:p>
          <a:p>
            <a:pPr algn="just"/>
            <a:r>
              <a:rPr lang="en-US" err="1"/>
              <a:t>Khám</a:t>
            </a:r>
            <a:r>
              <a:rPr lang="en-US"/>
              <a:t> </a:t>
            </a:r>
            <a:r>
              <a:rPr lang="en-US" err="1"/>
              <a:t>mỏ</a:t>
            </a:r>
            <a:r>
              <a:rPr lang="en-US"/>
              <a:t> </a:t>
            </a:r>
            <a:r>
              <a:rPr lang="en-US" err="1"/>
              <a:t>vịt</a:t>
            </a:r>
            <a:r>
              <a:rPr lang="en-US"/>
              <a:t>: </a:t>
            </a:r>
            <a:r>
              <a:rPr lang="en-US" err="1"/>
              <a:t>âm</a:t>
            </a:r>
            <a:r>
              <a:rPr lang="en-US"/>
              <a:t> </a:t>
            </a:r>
            <a:r>
              <a:rPr lang="en-US" err="1"/>
              <a:t>đạo</a:t>
            </a:r>
            <a:r>
              <a:rPr lang="en-US"/>
              <a:t> </a:t>
            </a:r>
            <a:r>
              <a:rPr lang="en-US" err="1"/>
              <a:t>có</a:t>
            </a:r>
            <a:r>
              <a:rPr lang="en-US"/>
              <a:t> </a:t>
            </a:r>
            <a:r>
              <a:rPr lang="en-US" err="1"/>
              <a:t>máu</a:t>
            </a:r>
            <a:r>
              <a:rPr lang="en-US"/>
              <a:t> </a:t>
            </a:r>
            <a:r>
              <a:rPr lang="en-US" err="1"/>
              <a:t>đỏ</a:t>
            </a:r>
            <a:r>
              <a:rPr lang="en-US"/>
              <a:t>, </a:t>
            </a:r>
            <a:r>
              <a:rPr lang="en-US" err="1"/>
              <a:t>không</a:t>
            </a:r>
            <a:r>
              <a:rPr lang="en-US"/>
              <a:t> </a:t>
            </a:r>
            <a:r>
              <a:rPr lang="en-US" err="1"/>
              <a:t>đông</a:t>
            </a:r>
            <a:r>
              <a:rPr lang="en-US"/>
              <a:t>, </a:t>
            </a:r>
            <a:r>
              <a:rPr lang="en-US" err="1"/>
              <a:t>cổ</a:t>
            </a:r>
            <a:r>
              <a:rPr lang="en-US"/>
              <a:t> </a:t>
            </a:r>
            <a:r>
              <a:rPr lang="en-US" err="1"/>
              <a:t>tử</a:t>
            </a:r>
            <a:r>
              <a:rPr lang="en-US"/>
              <a:t> </a:t>
            </a:r>
            <a:r>
              <a:rPr lang="en-US" err="1"/>
              <a:t>cung</a:t>
            </a:r>
            <a:r>
              <a:rPr lang="en-US"/>
              <a:t> </a:t>
            </a:r>
            <a:r>
              <a:rPr lang="en-US" err="1"/>
              <a:t>láng</a:t>
            </a:r>
          </a:p>
          <a:p>
            <a:pPr algn="just"/>
            <a:r>
              <a:rPr lang="en-US" err="1"/>
              <a:t>Khám</a:t>
            </a:r>
            <a:r>
              <a:rPr lang="en-US"/>
              <a:t> </a:t>
            </a:r>
            <a:r>
              <a:rPr lang="en-US" err="1"/>
              <a:t>âm</a:t>
            </a:r>
            <a:r>
              <a:rPr lang="en-US"/>
              <a:t> </a:t>
            </a:r>
            <a:r>
              <a:rPr lang="en-US" err="1"/>
              <a:t>đạo</a:t>
            </a:r>
            <a:r>
              <a:rPr lang="en-US"/>
              <a:t>: </a:t>
            </a:r>
            <a:r>
              <a:rPr lang="en-US" err="1"/>
              <a:t>tử</a:t>
            </a:r>
            <a:r>
              <a:rPr lang="en-US"/>
              <a:t> </a:t>
            </a:r>
            <a:r>
              <a:rPr lang="en-US" err="1"/>
              <a:t>cung</a:t>
            </a:r>
            <a:r>
              <a:rPr lang="en-US"/>
              <a:t> to </a:t>
            </a:r>
            <a:r>
              <a:rPr lang="en-US" err="1"/>
              <a:t>tương</a:t>
            </a:r>
            <a:r>
              <a:rPr lang="en-US"/>
              <a:t> </a:t>
            </a:r>
            <a:r>
              <a:rPr lang="en-US" err="1"/>
              <a:t>đương</a:t>
            </a:r>
            <a:r>
              <a:rPr lang="en-US"/>
              <a:t> </a:t>
            </a:r>
            <a:r>
              <a:rPr lang="en-US" err="1"/>
              <a:t>tử</a:t>
            </a:r>
            <a:r>
              <a:rPr lang="en-US"/>
              <a:t> </a:t>
            </a:r>
            <a:r>
              <a:rPr lang="en-US" err="1"/>
              <a:t>cung</a:t>
            </a:r>
            <a:r>
              <a:rPr lang="en-US"/>
              <a:t> </a:t>
            </a:r>
            <a:r>
              <a:rPr lang="en-US" err="1"/>
              <a:t>mang</a:t>
            </a:r>
            <a:r>
              <a:rPr lang="en-US"/>
              <a:t> </a:t>
            </a:r>
            <a:r>
              <a:rPr lang="en-US" err="1"/>
              <a:t>thai</a:t>
            </a:r>
            <a:r>
              <a:rPr lang="en-US"/>
              <a:t> 8 </a:t>
            </a:r>
            <a:r>
              <a:rPr lang="en-US" err="1"/>
              <a:t>tuần</a:t>
            </a:r>
            <a:r>
              <a:rPr lang="en-US"/>
              <a:t>, </a:t>
            </a:r>
            <a:r>
              <a:rPr lang="en-US" err="1"/>
              <a:t>mật</a:t>
            </a:r>
            <a:r>
              <a:rPr lang="en-US"/>
              <a:t> </a:t>
            </a:r>
            <a:r>
              <a:rPr lang="en-US" err="1"/>
              <a:t>độ</a:t>
            </a:r>
            <a:r>
              <a:rPr lang="en-US"/>
              <a:t> </a:t>
            </a:r>
            <a:r>
              <a:rPr lang="en-US" err="1"/>
              <a:t>chắc</a:t>
            </a:r>
            <a:r>
              <a:rPr lang="en-US"/>
              <a:t>, di </a:t>
            </a:r>
            <a:r>
              <a:rPr lang="en-US" err="1"/>
              <a:t>động</a:t>
            </a:r>
            <a:r>
              <a:rPr lang="en-US"/>
              <a:t> </a:t>
            </a:r>
            <a:r>
              <a:rPr lang="en-US" err="1"/>
              <a:t>bình</a:t>
            </a:r>
            <a:r>
              <a:rPr lang="en-US"/>
              <a:t> </a:t>
            </a:r>
            <a:r>
              <a:rPr lang="en-US" err="1"/>
              <a:t>thường</a:t>
            </a:r>
            <a:r>
              <a:rPr lang="en-US"/>
              <a:t>. Hai </a:t>
            </a:r>
            <a:r>
              <a:rPr lang="en-US" err="1"/>
              <a:t>phần</a:t>
            </a:r>
            <a:r>
              <a:rPr lang="en-US"/>
              <a:t> </a:t>
            </a:r>
            <a:r>
              <a:rPr lang="en-US" err="1"/>
              <a:t>phụ</a:t>
            </a:r>
            <a:r>
              <a:rPr lang="en-US"/>
              <a:t> </a:t>
            </a:r>
            <a:r>
              <a:rPr lang="en-US" err="1"/>
              <a:t>không</a:t>
            </a:r>
            <a:r>
              <a:rPr lang="en-US"/>
              <a:t> </a:t>
            </a:r>
            <a:r>
              <a:rPr lang="en-US" err="1"/>
              <a:t>sờ</a:t>
            </a:r>
            <a:r>
              <a:rPr lang="en-US"/>
              <a:t> </a:t>
            </a:r>
            <a:r>
              <a:rPr lang="en-US" err="1"/>
              <a:t>thấy</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146987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normAutofit/>
          </a:bodyPr>
          <a:lstStyle/>
          <a:p>
            <a:r>
              <a:rPr lang="en-US"/>
              <a:t>Ca lâm sàng 3, trang 2</a:t>
            </a:r>
            <a:br>
              <a:rPr lang="en-US"/>
            </a:br>
            <a:r>
              <a:rPr lang="en-US"/>
              <a:t>Cộng hưởng từ, siêu âm và SIS…</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Cộng hưởng từ (18 tháng trước, khi bắt đầu có AUB) </a:t>
            </a:r>
          </a:p>
          <a:p>
            <a:pPr lvl="1" algn="just"/>
            <a:r>
              <a:rPr lang="en-US"/>
              <a:t>Tử cung ngã trước, dAP = 50 mm</a:t>
            </a:r>
          </a:p>
          <a:p>
            <a:pPr lvl="1" algn="just"/>
            <a:r>
              <a:rPr lang="en-US"/>
              <a:t>Thành trước cơ tử cung có vùng giảm tín hiệu trên T2, d = 30 mm * 30 mm, giới hạn rõ, bên trong có 1 foci tăng tín hiệu</a:t>
            </a:r>
          </a:p>
          <a:p>
            <a:pPr lvl="1" algn="just"/>
            <a:r>
              <a:rPr lang="en-US"/>
              <a:t>Thành sau có vùng giảm tín hiệu, d = 10 mm * 10 mm</a:t>
            </a:r>
          </a:p>
          <a:p>
            <a:pPr lvl="1" algn="just"/>
            <a:r>
              <a:rPr lang="en-US"/>
              <a:t>JZ có độ dầy = 5 mm, đều</a:t>
            </a:r>
          </a:p>
          <a:p>
            <a:pPr lvl="1" algn="just"/>
            <a:r>
              <a:rPr lang="en-US"/>
              <a:t>Không phát hiện bất thường trên hai buồng trứng</a:t>
            </a:r>
          </a:p>
          <a:p>
            <a:pPr algn="just"/>
            <a:r>
              <a:rPr lang="en-US"/>
              <a:t>SIS (chu kì trước, khi đã sạch kinh)</a:t>
            </a:r>
          </a:p>
          <a:p>
            <a:pPr lvl="1" algn="just"/>
            <a:r>
              <a:rPr lang="en-US"/>
              <a:t>Tử cung ngã trước, thành trước có một khối phản âm kém, giới hạn rõ, nhô một phần vào buồng tử cung, không có mạch máu trung tâm</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269660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normAutofit/>
          </a:bodyPr>
          <a:lstStyle/>
          <a:p>
            <a:r>
              <a:rPr lang="en-US"/>
              <a:t>Ca lâm sàng 3, trang 3</a:t>
            </a:r>
            <a:br>
              <a:rPr lang="en-US"/>
            </a:br>
            <a:r>
              <a:rPr lang="en-US"/>
              <a:t>Hình ảnh và thông tin bổ sung…</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a:xfrm>
            <a:off x="457200" y="1412776"/>
            <a:ext cx="8229600" cy="5328592"/>
          </a:xfrm>
        </p:spPr>
        <p:txBody>
          <a:bodyPr vert="horz" lIns="91440" tIns="45720" rIns="91440" bIns="45720" rtlCol="0" anchor="t">
            <a:normAutofit/>
          </a:bodyPr>
          <a:lstStyle/>
          <a:p>
            <a:r>
              <a:rPr lang="en-US"/>
              <a:t>MRI (18 </a:t>
            </a:r>
            <a:r>
              <a:rPr lang="en-US" err="1"/>
              <a:t>tháng</a:t>
            </a:r>
            <a:r>
              <a:rPr lang="en-US"/>
              <a:t> </a:t>
            </a:r>
            <a:r>
              <a:rPr lang="en-US" err="1"/>
              <a:t>trước</a:t>
            </a:r>
            <a:r>
              <a:rPr lang="en-US"/>
              <a:t>)</a:t>
            </a:r>
          </a:p>
          <a:p>
            <a:endParaRPr lang="en-US"/>
          </a:p>
          <a:p>
            <a:endParaRPr lang="en-US"/>
          </a:p>
          <a:p>
            <a:endParaRPr lang="en-US"/>
          </a:p>
          <a:p>
            <a:endParaRPr lang="en-US"/>
          </a:p>
          <a:p>
            <a:endParaRPr lang="en-US"/>
          </a:p>
          <a:p>
            <a:r>
              <a:rPr lang="en-US"/>
              <a:t>SIS chu </a:t>
            </a:r>
            <a:r>
              <a:rPr lang="en-US" err="1"/>
              <a:t>kì</a:t>
            </a:r>
            <a:r>
              <a:rPr lang="en-US"/>
              <a:t> </a:t>
            </a:r>
            <a:r>
              <a:rPr lang="en-US" err="1"/>
              <a:t>trước</a:t>
            </a:r>
            <a:r>
              <a:rPr lang="en-US"/>
              <a:t> </a:t>
            </a:r>
            <a:r>
              <a:rPr lang="en-US" err="1"/>
              <a:t>và</a:t>
            </a:r>
            <a:r>
              <a:rPr lang="en-US"/>
              <a:t> </a:t>
            </a:r>
            <a:r>
              <a:rPr lang="en-US" err="1"/>
              <a:t>Soi</a:t>
            </a:r>
            <a:r>
              <a:rPr lang="en-US"/>
              <a:t> </a:t>
            </a:r>
            <a:r>
              <a:rPr lang="en-US" err="1"/>
              <a:t>buồng</a:t>
            </a:r>
            <a:r>
              <a:rPr lang="en-US"/>
              <a:t> </a:t>
            </a:r>
            <a:r>
              <a:rPr lang="en-US" err="1"/>
              <a:t>tử</a:t>
            </a:r>
            <a:r>
              <a:rPr lang="en-US"/>
              <a:t> </a:t>
            </a:r>
            <a:r>
              <a:rPr lang="en-US" err="1"/>
              <a:t>cung</a:t>
            </a:r>
            <a:r>
              <a:rPr lang="en-US"/>
              <a:t> </a:t>
            </a:r>
            <a:r>
              <a:rPr lang="en-US" err="1"/>
              <a:t>chẩn</a:t>
            </a:r>
            <a:r>
              <a:rPr lang="en-US"/>
              <a:t> </a:t>
            </a:r>
            <a:r>
              <a:rPr lang="en-US" err="1"/>
              <a:t>đoán</a:t>
            </a:r>
            <a:r>
              <a:rPr lang="en-US"/>
              <a:t> (</a:t>
            </a:r>
            <a:r>
              <a:rPr lang="en-US" err="1"/>
              <a:t>hiện</a:t>
            </a:r>
            <a:r>
              <a:rPr lang="en-US"/>
              <a:t> </a:t>
            </a:r>
            <a:r>
              <a:rPr lang="en-US" err="1"/>
              <a:t>tại</a:t>
            </a:r>
            <a:r>
              <a:rPr lang="en-US"/>
              <a:t>)</a:t>
            </a:r>
            <a:endParaRPr lang="en-US">
              <a:cs typeface="Calibri"/>
            </a:endParaRPr>
          </a:p>
          <a:p>
            <a:endParaRPr lang="en-US"/>
          </a:p>
        </p:txBody>
      </p:sp>
      <p:pic>
        <p:nvPicPr>
          <p:cNvPr id="5" name="Picture 4">
            <a:extLst>
              <a:ext uri="{FF2B5EF4-FFF2-40B4-BE49-F238E27FC236}">
                <a16:creationId xmlns:a16="http://schemas.microsoft.com/office/drawing/2014/main" id="{65C53333-B3B9-9649-AB37-9D8730E7926A}"/>
              </a:ext>
            </a:extLst>
          </p:cNvPr>
          <p:cNvPicPr>
            <a:picLocks noChangeAspect="1"/>
          </p:cNvPicPr>
          <p:nvPr/>
        </p:nvPicPr>
        <p:blipFill>
          <a:blip r:embed="rId2"/>
          <a:stretch>
            <a:fillRect/>
          </a:stretch>
        </p:blipFill>
        <p:spPr>
          <a:xfrm>
            <a:off x="3402000" y="1949692"/>
            <a:ext cx="2340000" cy="2031851"/>
          </a:xfrm>
          <a:prstGeom prst="rect">
            <a:avLst/>
          </a:prstGeom>
          <a:ln w="19050">
            <a:solidFill>
              <a:schemeClr val="accent3">
                <a:lumMod val="50000"/>
              </a:schemeClr>
            </a:solidFill>
          </a:ln>
        </p:spPr>
      </p:pic>
      <p:pic>
        <p:nvPicPr>
          <p:cNvPr id="9" name="Content Placeholder 8">
            <a:extLst>
              <a:ext uri="{FF2B5EF4-FFF2-40B4-BE49-F238E27FC236}">
                <a16:creationId xmlns:a16="http://schemas.microsoft.com/office/drawing/2014/main" id="{942BDB27-2F28-0A4F-B6A8-B96064E0BAF5}"/>
              </a:ext>
            </a:extLst>
          </p:cNvPr>
          <p:cNvPicPr>
            <a:picLocks noChangeAspect="1"/>
          </p:cNvPicPr>
          <p:nvPr/>
        </p:nvPicPr>
        <p:blipFill rotWithShape="1">
          <a:blip r:embed="rId3">
            <a:extLst>
              <a:ext uri="{28A0092B-C50C-407E-A947-70E740481C1C}">
                <a14:useLocalDpi xmlns:a14="http://schemas.microsoft.com/office/drawing/2010/main" val="0"/>
              </a:ext>
            </a:extLst>
          </a:blip>
          <a:srcRect l="5873" t="12314" r="23318" b="3913"/>
          <a:stretch/>
        </p:blipFill>
        <p:spPr>
          <a:xfrm>
            <a:off x="811812" y="4509120"/>
            <a:ext cx="2340000" cy="2102609"/>
          </a:xfrm>
          <a:prstGeom prst="rect">
            <a:avLst/>
          </a:prstGeom>
          <a:solidFill>
            <a:schemeClr val="accent3">
              <a:lumMod val="40000"/>
              <a:lumOff val="60000"/>
            </a:schemeClr>
          </a:solidFill>
          <a:ln w="19050">
            <a:solidFill>
              <a:schemeClr val="accent3">
                <a:lumMod val="50000"/>
              </a:schemeClr>
            </a:solidFill>
            <a:prstDash val="solid"/>
          </a:ln>
        </p:spPr>
      </p:pic>
      <p:pic>
        <p:nvPicPr>
          <p:cNvPr id="10" name="Picture 9">
            <a:extLst>
              <a:ext uri="{FF2B5EF4-FFF2-40B4-BE49-F238E27FC236}">
                <a16:creationId xmlns:a16="http://schemas.microsoft.com/office/drawing/2014/main" id="{D9EA7BF0-0035-7849-90A0-342EEF875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232" y="1945748"/>
            <a:ext cx="2307580" cy="2030400"/>
          </a:xfrm>
          <a:prstGeom prst="rect">
            <a:avLst/>
          </a:prstGeom>
          <a:ln w="19050">
            <a:solidFill>
              <a:schemeClr val="accent3">
                <a:lumMod val="50000"/>
              </a:schemeClr>
            </a:solidFill>
            <a:prstDash val="solid"/>
          </a:ln>
        </p:spPr>
      </p:pic>
      <p:pic>
        <p:nvPicPr>
          <p:cNvPr id="11" name="Content Placeholder 11">
            <a:extLst>
              <a:ext uri="{FF2B5EF4-FFF2-40B4-BE49-F238E27FC236}">
                <a16:creationId xmlns:a16="http://schemas.microsoft.com/office/drawing/2014/main" id="{2F2DB2AA-CAF1-364E-B57E-342F48BFB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2188" y="1945748"/>
            <a:ext cx="2274759" cy="2030400"/>
          </a:xfrm>
          <a:prstGeom prst="rect">
            <a:avLst/>
          </a:prstGeom>
          <a:solidFill>
            <a:schemeClr val="accent3">
              <a:lumMod val="40000"/>
              <a:lumOff val="60000"/>
            </a:schemeClr>
          </a:solidFill>
          <a:ln w="19050">
            <a:solidFill>
              <a:schemeClr val="accent3">
                <a:lumMod val="50000"/>
              </a:schemeClr>
            </a:solidFill>
          </a:ln>
        </p:spPr>
      </p:pic>
      <p:pic>
        <p:nvPicPr>
          <p:cNvPr id="6" name="Picture 4" descr="A picture containing indoor, table, sitting, plate&#10;&#10;Description generated with very high confidence">
            <a:extLst>
              <a:ext uri="{FF2B5EF4-FFF2-40B4-BE49-F238E27FC236}">
                <a16:creationId xmlns:a16="http://schemas.microsoft.com/office/drawing/2014/main" id="{AB960FAE-4991-41D3-AC61-96EFCF2A7307}"/>
              </a:ext>
            </a:extLst>
          </p:cNvPr>
          <p:cNvPicPr>
            <a:picLocks noChangeAspect="1"/>
          </p:cNvPicPr>
          <p:nvPr/>
        </p:nvPicPr>
        <p:blipFill>
          <a:blip r:embed="rId6"/>
          <a:stretch>
            <a:fillRect/>
          </a:stretch>
        </p:blipFill>
        <p:spPr>
          <a:xfrm>
            <a:off x="3372928" y="4508329"/>
            <a:ext cx="2883379" cy="2100635"/>
          </a:xfrm>
          <a:prstGeom prst="rect">
            <a:avLst/>
          </a:prstGeom>
          <a:ln w="12700">
            <a:solidFill>
              <a:schemeClr val="accent3">
                <a:lumMod val="50000"/>
              </a:schemeClr>
            </a:solidFill>
          </a:ln>
        </p:spPr>
      </p:pic>
    </p:spTree>
    <p:extLst>
      <p:ext uri="{BB962C8B-B14F-4D97-AF65-F5344CB8AC3E}">
        <p14:creationId xmlns:p14="http://schemas.microsoft.com/office/powerpoint/2010/main" val="2896255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C0F4-A2C0-C745-BA53-96FBDC4D4F66}"/>
              </a:ext>
            </a:extLst>
          </p:cNvPr>
          <p:cNvSpPr>
            <a:spLocks noGrp="1"/>
          </p:cNvSpPr>
          <p:nvPr>
            <p:ph type="title"/>
          </p:nvPr>
        </p:nvSpPr>
        <p:spPr/>
        <p:txBody>
          <a:bodyPr/>
          <a:lstStyle/>
          <a:p>
            <a:r>
              <a:rPr lang="en-US"/>
              <a:t>Xếp loại FIGO AUB (2018)</a:t>
            </a:r>
            <a:br>
              <a:rPr lang="en-US"/>
            </a:br>
            <a:r>
              <a:rPr lang="en-US"/>
              <a:t>AUB-L (hybrid 2-5)</a:t>
            </a:r>
          </a:p>
        </p:txBody>
      </p:sp>
      <p:pic>
        <p:nvPicPr>
          <p:cNvPr id="5" name="Picture 4" descr="A screenshot of a cell phone&#10;&#10;Description automatically generated">
            <a:extLst>
              <a:ext uri="{FF2B5EF4-FFF2-40B4-BE49-F238E27FC236}">
                <a16:creationId xmlns:a16="http://schemas.microsoft.com/office/drawing/2014/main" id="{2D20D680-B9EF-BD42-A048-DC5214628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88" y="1599952"/>
            <a:ext cx="7452320" cy="4349328"/>
          </a:xfrm>
          <a:prstGeom prst="rect">
            <a:avLst/>
          </a:prstGeom>
        </p:spPr>
      </p:pic>
      <p:sp>
        <p:nvSpPr>
          <p:cNvPr id="11" name="Pentagon 10">
            <a:extLst>
              <a:ext uri="{FF2B5EF4-FFF2-40B4-BE49-F238E27FC236}">
                <a16:creationId xmlns:a16="http://schemas.microsoft.com/office/drawing/2014/main" id="{B46AADE4-F7BF-A849-BCFB-54C03DD63242}"/>
              </a:ext>
            </a:extLst>
          </p:cNvPr>
          <p:cNvSpPr/>
          <p:nvPr/>
        </p:nvSpPr>
        <p:spPr>
          <a:xfrm rot="10800000">
            <a:off x="8002836" y="5297148"/>
            <a:ext cx="978408" cy="484632"/>
          </a:xfrm>
          <a:prstGeom prst="homePlate">
            <a:avLst/>
          </a:prstGeom>
          <a:solidFill>
            <a:srgbClr val="FEB4F3"/>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Pentagon 11">
            <a:extLst>
              <a:ext uri="{FF2B5EF4-FFF2-40B4-BE49-F238E27FC236}">
                <a16:creationId xmlns:a16="http://schemas.microsoft.com/office/drawing/2014/main" id="{B2568DD2-D9F2-F649-8CF7-2A3DF811EAC2}"/>
              </a:ext>
            </a:extLst>
          </p:cNvPr>
          <p:cNvSpPr/>
          <p:nvPr/>
        </p:nvSpPr>
        <p:spPr>
          <a:xfrm>
            <a:off x="209216" y="3592440"/>
            <a:ext cx="978408" cy="484632"/>
          </a:xfrm>
          <a:prstGeom prst="homePlate">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8">
            <a:extLst>
              <a:ext uri="{FF2B5EF4-FFF2-40B4-BE49-F238E27FC236}">
                <a16:creationId xmlns:a16="http://schemas.microsoft.com/office/drawing/2014/main" id="{571866C8-DA62-4E41-BBF2-87CA380550EE}"/>
              </a:ext>
            </a:extLst>
          </p:cNvPr>
          <p:cNvPicPr>
            <a:picLocks noChangeAspect="1"/>
          </p:cNvPicPr>
          <p:nvPr/>
        </p:nvPicPr>
        <p:blipFill rotWithShape="1">
          <a:blip r:embed="rId3">
            <a:extLst>
              <a:ext uri="{28A0092B-C50C-407E-A947-70E740481C1C}">
                <a14:useLocalDpi xmlns:a14="http://schemas.microsoft.com/office/drawing/2010/main" val="0"/>
              </a:ext>
            </a:extLst>
          </a:blip>
          <a:srcRect l="5873" t="12314" r="23318" b="3913"/>
          <a:stretch/>
        </p:blipFill>
        <p:spPr>
          <a:xfrm>
            <a:off x="209216" y="5357180"/>
            <a:ext cx="1001613" cy="900000"/>
          </a:xfrm>
          <a:prstGeom prst="rect">
            <a:avLst/>
          </a:prstGeom>
          <a:solidFill>
            <a:schemeClr val="accent3">
              <a:lumMod val="40000"/>
              <a:lumOff val="60000"/>
            </a:schemeClr>
          </a:solidFill>
          <a:ln w="19050">
            <a:solidFill>
              <a:schemeClr val="accent3">
                <a:lumMod val="50000"/>
              </a:schemeClr>
            </a:solidFill>
            <a:prstDash val="solid"/>
          </a:ln>
        </p:spPr>
      </p:pic>
      <p:pic>
        <p:nvPicPr>
          <p:cNvPr id="14" name="Picture 13">
            <a:extLst>
              <a:ext uri="{FF2B5EF4-FFF2-40B4-BE49-F238E27FC236}">
                <a16:creationId xmlns:a16="http://schemas.microsoft.com/office/drawing/2014/main" id="{B0B05FEC-48F0-B444-8388-FD84D82E487B}"/>
              </a:ext>
            </a:extLst>
          </p:cNvPr>
          <p:cNvPicPr>
            <a:picLocks noChangeAspect="1"/>
          </p:cNvPicPr>
          <p:nvPr/>
        </p:nvPicPr>
        <p:blipFill>
          <a:blip r:embed="rId4"/>
          <a:stretch>
            <a:fillRect/>
          </a:stretch>
        </p:blipFill>
        <p:spPr>
          <a:xfrm>
            <a:off x="1340654" y="5357180"/>
            <a:ext cx="1036493" cy="900000"/>
          </a:xfrm>
          <a:prstGeom prst="rect">
            <a:avLst/>
          </a:prstGeom>
          <a:ln w="19050">
            <a:solidFill>
              <a:schemeClr val="accent3">
                <a:lumMod val="50000"/>
              </a:schemeClr>
            </a:solidFill>
          </a:ln>
        </p:spPr>
      </p:pic>
    </p:spTree>
    <p:extLst>
      <p:ext uri="{BB962C8B-B14F-4D97-AF65-F5344CB8AC3E}">
        <p14:creationId xmlns:p14="http://schemas.microsoft.com/office/powerpoint/2010/main" val="3538780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5D95-209B-7441-8D37-0BF2DC5E70F3}"/>
              </a:ext>
            </a:extLst>
          </p:cNvPr>
          <p:cNvSpPr>
            <a:spLocks noGrp="1"/>
          </p:cNvSpPr>
          <p:nvPr>
            <p:ph type="title"/>
          </p:nvPr>
        </p:nvSpPr>
        <p:spPr/>
        <p:txBody>
          <a:bodyPr/>
          <a:lstStyle/>
          <a:p>
            <a:r>
              <a:rPr lang="en-US"/>
              <a:t>Ca lâm sàng 3: thảo luận (1)</a:t>
            </a:r>
            <a:br>
              <a:rPr lang="en-US"/>
            </a:br>
            <a:r>
              <a:rPr lang="en-US"/>
              <a:t>Hệ thống phân loại AUB (FIGO 2018)</a:t>
            </a:r>
          </a:p>
        </p:txBody>
      </p:sp>
      <p:graphicFrame>
        <p:nvGraphicFramePr>
          <p:cNvPr id="4" name="Content Placeholder 3">
            <a:extLst>
              <a:ext uri="{FF2B5EF4-FFF2-40B4-BE49-F238E27FC236}">
                <a16:creationId xmlns:a16="http://schemas.microsoft.com/office/drawing/2014/main" id="{5C14EDDB-005E-8C41-9705-FD69C182837A}"/>
              </a:ext>
            </a:extLst>
          </p:cNvPr>
          <p:cNvGraphicFramePr>
            <a:graphicFrameLocks noGrp="1"/>
          </p:cNvGraphicFramePr>
          <p:nvPr>
            <p:ph idx="1"/>
            <p:extLst>
              <p:ext uri="{D42A27DB-BD31-4B8C-83A1-F6EECF244321}">
                <p14:modId xmlns:p14="http://schemas.microsoft.com/office/powerpoint/2010/main" val="4180881986"/>
              </p:ext>
            </p:extLst>
          </p:nvPr>
        </p:nvGraphicFramePr>
        <p:xfrm>
          <a:off x="457200" y="1412874"/>
          <a:ext cx="8229600" cy="4876800"/>
        </p:xfrm>
        <a:graphic>
          <a:graphicData uri="http://schemas.openxmlformats.org/drawingml/2006/table">
            <a:tbl>
              <a:tblPr firstRow="1" bandRow="1">
                <a:tableStyleId>{5C22544A-7EE6-4342-B048-85BDC9FD1C3A}</a:tableStyleId>
              </a:tblPr>
              <a:tblGrid>
                <a:gridCol w="617220">
                  <a:extLst>
                    <a:ext uri="{9D8B030D-6E8A-4147-A177-3AD203B41FA5}">
                      <a16:colId xmlns:a16="http://schemas.microsoft.com/office/drawing/2014/main" val="3871103250"/>
                    </a:ext>
                  </a:extLst>
                </a:gridCol>
                <a:gridCol w="617220">
                  <a:extLst>
                    <a:ext uri="{9D8B030D-6E8A-4147-A177-3AD203B41FA5}">
                      <a16:colId xmlns:a16="http://schemas.microsoft.com/office/drawing/2014/main" val="989445152"/>
                    </a:ext>
                  </a:extLst>
                </a:gridCol>
                <a:gridCol w="617220">
                  <a:extLst>
                    <a:ext uri="{9D8B030D-6E8A-4147-A177-3AD203B41FA5}">
                      <a16:colId xmlns:a16="http://schemas.microsoft.com/office/drawing/2014/main" val="1756870801"/>
                    </a:ext>
                  </a:extLst>
                </a:gridCol>
                <a:gridCol w="617220">
                  <a:extLst>
                    <a:ext uri="{9D8B030D-6E8A-4147-A177-3AD203B41FA5}">
                      <a16:colId xmlns:a16="http://schemas.microsoft.com/office/drawing/2014/main" val="2620054044"/>
                    </a:ext>
                  </a:extLst>
                </a:gridCol>
                <a:gridCol w="411480">
                  <a:extLst>
                    <a:ext uri="{9D8B030D-6E8A-4147-A177-3AD203B41FA5}">
                      <a16:colId xmlns:a16="http://schemas.microsoft.com/office/drawing/2014/main" val="2944416236"/>
                    </a:ext>
                  </a:extLst>
                </a:gridCol>
                <a:gridCol w="411480">
                  <a:extLst>
                    <a:ext uri="{9D8B030D-6E8A-4147-A177-3AD203B41FA5}">
                      <a16:colId xmlns:a16="http://schemas.microsoft.com/office/drawing/2014/main" val="3469617503"/>
                    </a:ext>
                  </a:extLst>
                </a:gridCol>
                <a:gridCol w="411480">
                  <a:extLst>
                    <a:ext uri="{9D8B030D-6E8A-4147-A177-3AD203B41FA5}">
                      <a16:colId xmlns:a16="http://schemas.microsoft.com/office/drawing/2014/main" val="28424035"/>
                    </a:ext>
                  </a:extLst>
                </a:gridCol>
                <a:gridCol w="411480">
                  <a:extLst>
                    <a:ext uri="{9D8B030D-6E8A-4147-A177-3AD203B41FA5}">
                      <a16:colId xmlns:a16="http://schemas.microsoft.com/office/drawing/2014/main" val="3550903586"/>
                    </a:ext>
                  </a:extLst>
                </a:gridCol>
                <a:gridCol w="411480">
                  <a:extLst>
                    <a:ext uri="{9D8B030D-6E8A-4147-A177-3AD203B41FA5}">
                      <a16:colId xmlns:a16="http://schemas.microsoft.com/office/drawing/2014/main" val="1686296130"/>
                    </a:ext>
                  </a:extLst>
                </a:gridCol>
                <a:gridCol w="411480">
                  <a:extLst>
                    <a:ext uri="{9D8B030D-6E8A-4147-A177-3AD203B41FA5}">
                      <a16:colId xmlns:a16="http://schemas.microsoft.com/office/drawing/2014/main" val="3769853060"/>
                    </a:ext>
                  </a:extLst>
                </a:gridCol>
                <a:gridCol w="411480">
                  <a:extLst>
                    <a:ext uri="{9D8B030D-6E8A-4147-A177-3AD203B41FA5}">
                      <a16:colId xmlns:a16="http://schemas.microsoft.com/office/drawing/2014/main" val="803400755"/>
                    </a:ext>
                  </a:extLst>
                </a:gridCol>
                <a:gridCol w="411480">
                  <a:extLst>
                    <a:ext uri="{9D8B030D-6E8A-4147-A177-3AD203B41FA5}">
                      <a16:colId xmlns:a16="http://schemas.microsoft.com/office/drawing/2014/main" val="3700598112"/>
                    </a:ext>
                  </a:extLst>
                </a:gridCol>
                <a:gridCol w="411480">
                  <a:extLst>
                    <a:ext uri="{9D8B030D-6E8A-4147-A177-3AD203B41FA5}">
                      <a16:colId xmlns:a16="http://schemas.microsoft.com/office/drawing/2014/main" val="4182709565"/>
                    </a:ext>
                  </a:extLst>
                </a:gridCol>
                <a:gridCol w="411480">
                  <a:extLst>
                    <a:ext uri="{9D8B030D-6E8A-4147-A177-3AD203B41FA5}">
                      <a16:colId xmlns:a16="http://schemas.microsoft.com/office/drawing/2014/main" val="2739589674"/>
                    </a:ext>
                  </a:extLst>
                </a:gridCol>
                <a:gridCol w="411480">
                  <a:extLst>
                    <a:ext uri="{9D8B030D-6E8A-4147-A177-3AD203B41FA5}">
                      <a16:colId xmlns:a16="http://schemas.microsoft.com/office/drawing/2014/main" val="889883358"/>
                    </a:ext>
                  </a:extLst>
                </a:gridCol>
                <a:gridCol w="411480">
                  <a:extLst>
                    <a:ext uri="{9D8B030D-6E8A-4147-A177-3AD203B41FA5}">
                      <a16:colId xmlns:a16="http://schemas.microsoft.com/office/drawing/2014/main" val="3507394246"/>
                    </a:ext>
                  </a:extLst>
                </a:gridCol>
                <a:gridCol w="411480">
                  <a:extLst>
                    <a:ext uri="{9D8B030D-6E8A-4147-A177-3AD203B41FA5}">
                      <a16:colId xmlns:a16="http://schemas.microsoft.com/office/drawing/2014/main" val="3453376290"/>
                    </a:ext>
                  </a:extLst>
                </a:gridCol>
                <a:gridCol w="411480">
                  <a:extLst>
                    <a:ext uri="{9D8B030D-6E8A-4147-A177-3AD203B41FA5}">
                      <a16:colId xmlns:a16="http://schemas.microsoft.com/office/drawing/2014/main" val="4095882275"/>
                    </a:ext>
                  </a:extLst>
                </a:gridCol>
              </a:tblGrid>
              <a:tr h="0">
                <a:tc gridSpan="4">
                  <a:txBody>
                    <a:bodyPr/>
                    <a:lstStyle/>
                    <a:p>
                      <a:r>
                        <a:rPr lang="en-US" sz="1000" b="0">
                          <a:solidFill>
                            <a:schemeClr val="bg1"/>
                          </a:solidFill>
                        </a:rPr>
                        <a:t>Hệ thống 1 (triệu chứng)</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r>
                        <a:rPr lang="en-US" sz="1000" b="0">
                          <a:solidFill>
                            <a:schemeClr val="tx1"/>
                          </a:solidFill>
                        </a:rPr>
                        <a:t>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5857001"/>
                  </a:ext>
                </a:extLst>
              </a:tr>
              <a:tr h="0">
                <a:tc gridSpan="4">
                  <a:txBody>
                    <a:bodyPr/>
                    <a:lstStyle/>
                    <a:p>
                      <a:r>
                        <a:rPr lang="en-US" sz="1000" b="0"/>
                        <a:t>Độ dài chu kì: 28 ngày = bình thươ2ng</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455583"/>
                  </a:ext>
                </a:extLst>
              </a:tr>
              <a:tr h="0">
                <a:tc gridSpan="4">
                  <a:txBody>
                    <a:bodyPr/>
                    <a:lstStyle/>
                    <a:p>
                      <a:r>
                        <a:rPr lang="en-US" sz="1000" b="0"/>
                        <a:t>Tính đều đặn: ± 2 ngày = đều</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152686"/>
                  </a:ext>
                </a:extLst>
              </a:tr>
              <a:tr h="0">
                <a:tc gridSpan="4">
                  <a:txBody>
                    <a:bodyPr/>
                    <a:lstStyle/>
                    <a:p>
                      <a:r>
                        <a:rPr lang="en-US" sz="1000" b="0"/>
                        <a:t>Độ dài: 8-9 ngày = dài</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0640339"/>
                  </a:ext>
                </a:extLst>
              </a:tr>
              <a:tr h="0">
                <a:tc gridSpan="4">
                  <a:txBody>
                    <a:bodyPr/>
                    <a:lstStyle/>
                    <a:p>
                      <a:r>
                        <a:rPr lang="en-US" sz="1000" b="0"/>
                        <a:t>Lượng máu kinh: nhiều</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568839"/>
                  </a:ext>
                </a:extLst>
              </a:tr>
              <a:tr h="0">
                <a:tc gridSpan="4">
                  <a:txBody>
                    <a:bodyPr/>
                    <a:lstStyle/>
                    <a:p>
                      <a:r>
                        <a:rPr lang="en-US" sz="1000" b="0"/>
                        <a:t>Chảy máu giữa kì: không</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1087580"/>
                  </a:ext>
                </a:extLst>
              </a:tr>
              <a:tr h="0">
                <a:tc gridSpan="4">
                  <a:txBody>
                    <a:bodyPr/>
                    <a:lstStyle/>
                    <a:p>
                      <a:r>
                        <a:rPr lang="en-US" sz="1000" b="0">
                          <a:solidFill>
                            <a:schemeClr val="bg1"/>
                          </a:solidFill>
                        </a:rPr>
                        <a:t>Hệ thống 2 (PALM-COEIN)</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sz="1000" b="0"/>
                    </a:p>
                  </a:txBody>
                  <a:tcPr/>
                </a:tc>
                <a:tc hMerge="1">
                  <a:txBody>
                    <a:bodyPr/>
                    <a:lstStyle/>
                    <a:p>
                      <a:endParaRPr lang="en-US" sz="1000" b="0"/>
                    </a:p>
                  </a:txBody>
                  <a:tcPr>
                    <a:lnL w="12700" cap="flat" cmpd="sng" algn="ctr">
                      <a:solidFill>
                        <a:schemeClr val="tx1"/>
                      </a:solidFill>
                      <a:prstDash val="solid"/>
                      <a:round/>
                      <a:headEnd type="none" w="med" len="med"/>
                      <a:tailEnd type="none" w="med" len="med"/>
                    </a:lnL>
                  </a:tcPr>
                </a:tc>
                <a:tc hMerge="1">
                  <a:txBody>
                    <a:bodyPr/>
                    <a:lstStyle/>
                    <a:p>
                      <a:endParaRPr lang="en-US" sz="10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2766381"/>
                  </a:ext>
                </a:extLst>
              </a:tr>
              <a:tr h="0">
                <a:tc gridSpan="4">
                  <a:txBody>
                    <a:bodyPr/>
                    <a:lstStyle/>
                    <a:p>
                      <a:r>
                        <a:rPr lang="en-US" sz="1000" b="0"/>
                        <a:t>U xơ-cơ tử cung: hybrid 2-5</a:t>
                      </a:r>
                    </a:p>
                  </a:txBody>
                  <a:tcPr>
                    <a:lnR w="12700" cap="flat" cmpd="sng" algn="ctr">
                      <a:solidFill>
                        <a:schemeClr val="tx1"/>
                      </a:solidFill>
                      <a:prstDash val="solid"/>
                      <a:round/>
                      <a:headEnd type="none" w="med" len="med"/>
                      <a:tailEnd type="none" w="med" len="med"/>
                    </a:lnR>
                    <a:noFill/>
                  </a:tcPr>
                </a:tc>
                <a:tc hMerge="1">
                  <a:txBody>
                    <a:bodyPr/>
                    <a:lstStyle/>
                    <a:p>
                      <a:endParaRPr lang="en-US" sz="1600" b="0"/>
                    </a:p>
                  </a:txBody>
                  <a:tcPr/>
                </a:tc>
                <a:tc hMerge="1">
                  <a:txBody>
                    <a:bodyPr/>
                    <a:lstStyle/>
                    <a:p>
                      <a:endParaRPr lang="en-US" sz="1600" b="0"/>
                    </a:p>
                  </a:txBody>
                  <a:tcPr>
                    <a:lnL w="12700" cap="flat" cmpd="sng" algn="ctr">
                      <a:solidFill>
                        <a:schemeClr val="tx1"/>
                      </a:solidFill>
                      <a:prstDash val="solid"/>
                      <a:round/>
                      <a:headEnd type="none" w="med" len="med"/>
                      <a:tailEnd type="none" w="med" len="med"/>
                    </a:lnL>
                  </a:tcPr>
                </a:tc>
                <a:tc hMerge="1">
                  <a:txBody>
                    <a:bodyPr/>
                    <a:lstStyle/>
                    <a:p>
                      <a:endParaRPr lang="en-US" sz="16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9427955"/>
                  </a:ext>
                </a:extLst>
              </a:tr>
              <a:tr h="0">
                <a:tc gridSpan="4">
                  <a:txBody>
                    <a:bodyPr/>
                    <a:lstStyle/>
                    <a:p>
                      <a:endParaRPr lang="en-US" sz="1000" b="0"/>
                    </a:p>
                  </a:txBody>
                  <a:tcPr>
                    <a:lnR w="12700" cap="flat" cmpd="sng" algn="ctr">
                      <a:solidFill>
                        <a:schemeClr val="tx1"/>
                      </a:solidFill>
                      <a:prstDash val="solid"/>
                      <a:round/>
                      <a:headEnd type="none" w="med" len="med"/>
                      <a:tailEnd type="none" w="med" len="med"/>
                    </a:lnR>
                    <a:noFill/>
                  </a:tcPr>
                </a:tc>
                <a:tc hMerge="1">
                  <a:txBody>
                    <a:bodyPr/>
                    <a:lstStyle/>
                    <a:p>
                      <a:endParaRPr lang="en-US" sz="1000" b="0"/>
                    </a:p>
                  </a:txBody>
                  <a:tcPr>
                    <a:noFill/>
                  </a:tcPr>
                </a:tc>
                <a:tc hMerge="1">
                  <a:txBody>
                    <a:bodyPr/>
                    <a:lstStyle/>
                    <a:p>
                      <a:endParaRPr lang="en-US" sz="1000" b="0"/>
                    </a:p>
                  </a:txBody>
                  <a:tcPr>
                    <a:lnL w="12700" cap="flat" cmpd="sng" algn="ctr">
                      <a:solidFill>
                        <a:schemeClr val="tx1"/>
                      </a:solidFill>
                      <a:prstDash val="solid"/>
                      <a:round/>
                      <a:headEnd type="none" w="med" len="med"/>
                      <a:tailEnd type="none" w="med" len="med"/>
                    </a:lnL>
                    <a:noFill/>
                  </a:tcPr>
                </a:tc>
                <a:tc hMerge="1">
                  <a:txBody>
                    <a:bodyPr/>
                    <a:lstStyle/>
                    <a:p>
                      <a:endParaRPr lang="en-US" sz="1000" b="0"/>
                    </a:p>
                  </a:txBody>
                  <a:tcPr>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4601213"/>
                  </a:ext>
                </a:extLst>
              </a:tr>
              <a:tr h="0">
                <a:tc>
                  <a:txBody>
                    <a:bodyPr/>
                    <a:lstStyle/>
                    <a:p>
                      <a:endParaRPr lang="en-US" sz="1000" b="0"/>
                    </a:p>
                  </a:txBody>
                  <a:tcPr>
                    <a:noFill/>
                  </a:tcPr>
                </a:tc>
                <a:tc>
                  <a:txBody>
                    <a:bodyPr/>
                    <a:lstStyle/>
                    <a:p>
                      <a:pPr algn="ctr"/>
                      <a:r>
                        <a:rPr lang="en-US" sz="1000" b="0">
                          <a:solidFill>
                            <a:schemeClr val="bg1"/>
                          </a:solidFill>
                        </a:rPr>
                        <a:t>Có</a:t>
                      </a:r>
                    </a:p>
                  </a:txBody>
                  <a:tcPr>
                    <a:solidFill>
                      <a:schemeClr val="accent3">
                        <a:lumMod val="75000"/>
                      </a:schemeClr>
                    </a:solidFill>
                  </a:tcPr>
                </a:tc>
                <a:tc>
                  <a:txBody>
                    <a:bodyPr/>
                    <a:lstStyle/>
                    <a:p>
                      <a:pPr algn="ctr"/>
                      <a:r>
                        <a:rPr lang="en-US" sz="1000" b="0">
                          <a:solidFill>
                            <a:schemeClr val="bg1"/>
                          </a:solidFill>
                        </a:rPr>
                        <a:t>Không</a:t>
                      </a:r>
                    </a:p>
                  </a:txBody>
                  <a:tcPr>
                    <a:solidFill>
                      <a:schemeClr val="accent3">
                        <a:lumMod val="75000"/>
                      </a:schemeClr>
                    </a:solidFill>
                  </a:tcPr>
                </a:tc>
                <a:tc>
                  <a:txBody>
                    <a:bodyPr/>
                    <a:lstStyle/>
                    <a:p>
                      <a:pPr algn="ctr"/>
                      <a:r>
                        <a:rPr lang="en-US" sz="1000" b="0">
                          <a:solidFill>
                            <a:schemeClr val="bg1"/>
                          </a:solidFill>
                        </a:rPr>
                        <a:t>?</a:t>
                      </a:r>
                    </a:p>
                  </a:txBody>
                  <a:tcPr>
                    <a:lnR w="12700" cap="flat" cmpd="sng" algn="ctr">
                      <a:solidFill>
                        <a:schemeClr val="tx1"/>
                      </a:solidFill>
                      <a:prstDash val="solid"/>
                      <a:round/>
                      <a:headEnd type="none" w="med" len="med"/>
                      <a:tailEnd type="none" w="med" len="med"/>
                    </a:lnR>
                    <a:solidFill>
                      <a:schemeClr val="accent3">
                        <a:lumMod val="75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6238161"/>
                  </a:ext>
                </a:extLst>
              </a:tr>
              <a:tr h="0">
                <a:tc>
                  <a:txBody>
                    <a:bodyPr/>
                    <a:lstStyle/>
                    <a:p>
                      <a:r>
                        <a:rPr lang="en-US" sz="1000" b="0">
                          <a:solidFill>
                            <a:schemeClr val="tx1"/>
                          </a:solidFill>
                        </a:rPr>
                        <a:t>P</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1615415"/>
                  </a:ext>
                </a:extLst>
              </a:tr>
              <a:tr h="0">
                <a:tc>
                  <a:txBody>
                    <a:bodyPr/>
                    <a:lstStyle/>
                    <a:p>
                      <a:r>
                        <a:rPr lang="en-US" sz="1000" b="0">
                          <a:solidFill>
                            <a:schemeClr val="tx1"/>
                          </a:solidFill>
                        </a:rPr>
                        <a:t>A</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039657"/>
                  </a:ext>
                </a:extLst>
              </a:tr>
              <a:tr h="0">
                <a:tc>
                  <a:txBody>
                    <a:bodyPr/>
                    <a:lstStyle/>
                    <a:p>
                      <a:r>
                        <a:rPr lang="en-US" sz="1000" b="0">
                          <a:solidFill>
                            <a:schemeClr val="tx1"/>
                          </a:solidFill>
                        </a:rPr>
                        <a:t>L </a:t>
                      </a:r>
                      <a:r>
                        <a:rPr lang="en-US" sz="1000" b="0" baseline="-25000">
                          <a:solidFill>
                            <a:schemeClr val="tx1"/>
                          </a:solidFill>
                        </a:rPr>
                        <a:t>hybrid 2-5</a:t>
                      </a:r>
                    </a:p>
                  </a:txBody>
                  <a:tcPr>
                    <a:solidFill>
                      <a:schemeClr val="accent6">
                        <a:lumMod val="40000"/>
                        <a:lumOff val="60000"/>
                      </a:schemeClr>
                    </a:solidFill>
                  </a:tcPr>
                </a:tc>
                <a:tc>
                  <a:txBody>
                    <a:bodyPr/>
                    <a:lstStyle/>
                    <a:p>
                      <a:pPr algn="ctr"/>
                      <a:r>
                        <a:rPr lang="en-US" sz="1000" b="0">
                          <a:solidFill>
                            <a:schemeClr val="tx1"/>
                          </a:solidFill>
                        </a:rPr>
                        <a:t>X</a:t>
                      </a:r>
                    </a:p>
                  </a:txBody>
                  <a:tcPr>
                    <a:solidFill>
                      <a:schemeClr val="accent6">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852951"/>
                  </a:ext>
                </a:extLst>
              </a:tr>
              <a:tr h="186542">
                <a:tc>
                  <a:txBody>
                    <a:bodyPr/>
                    <a:lstStyle/>
                    <a:p>
                      <a:r>
                        <a:rPr lang="en-US" sz="1000" b="0">
                          <a:solidFill>
                            <a:schemeClr val="tx1"/>
                          </a:solidFill>
                        </a:rPr>
                        <a:t>M</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7809489"/>
                  </a:ext>
                </a:extLst>
              </a:tr>
              <a:tr h="186542">
                <a:tc gridSpan="4">
                  <a:txBody>
                    <a:bodyPr/>
                    <a:lstStyle/>
                    <a:p>
                      <a:endParaRPr lang="en-US" sz="1000" b="0">
                        <a:solidFill>
                          <a:schemeClr val="tx1"/>
                        </a:solidFill>
                      </a:endParaRPr>
                    </a:p>
                  </a:txBody>
                  <a:tcPr>
                    <a:lnR w="12700" cap="flat" cmpd="sng" algn="ctr">
                      <a:solidFill>
                        <a:schemeClr val="tx1"/>
                      </a:solidFill>
                      <a:prstDash val="solid"/>
                      <a:round/>
                      <a:headEnd type="none" w="med" len="med"/>
                      <a:tailEnd type="none" w="med" len="med"/>
                    </a:lnR>
                    <a:noFill/>
                  </a:tcPr>
                </a:tc>
                <a:tc hMerge="1">
                  <a:txBody>
                    <a:bodyPr/>
                    <a:lstStyle/>
                    <a:p>
                      <a:pPr algn="ctr"/>
                      <a:endParaRPr lang="en-US" sz="1000" b="0"/>
                    </a:p>
                  </a:txBody>
                  <a:tcPr/>
                </a:tc>
                <a:tc hMerge="1">
                  <a:txBody>
                    <a:bodyPr/>
                    <a:lstStyle/>
                    <a:p>
                      <a:pPr algn="ctr"/>
                      <a:endParaRPr lang="en-US" sz="1000" b="0"/>
                    </a:p>
                  </a:txBody>
                  <a:tcPr>
                    <a:lnL w="12700" cap="flat" cmpd="sng" algn="ctr">
                      <a:solidFill>
                        <a:schemeClr val="tx1"/>
                      </a:solidFill>
                      <a:prstDash val="solid"/>
                      <a:round/>
                      <a:headEnd type="none" w="med" len="med"/>
                      <a:tailEnd type="none" w="med" len="med"/>
                    </a:lnL>
                  </a:tcPr>
                </a:tc>
                <a:tc hMerge="1">
                  <a:txBody>
                    <a:bodyPr/>
                    <a:lstStyle/>
                    <a:p>
                      <a:pPr algn="ctr"/>
                      <a:endParaRPr lang="en-US" sz="1000" b="0"/>
                    </a:p>
                  </a:txBody>
                  <a:tcPr>
                    <a:lnR w="12700" cap="flat" cmpd="sng" algn="ctr">
                      <a:solidFill>
                        <a:schemeClr val="tx1"/>
                      </a:solidFill>
                      <a:prstDash val="solid"/>
                      <a:round/>
                      <a:headEnd type="none" w="med" len="med"/>
                      <a:tailEnd type="none" w="med" len="med"/>
                    </a:lnR>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143956"/>
                  </a:ext>
                </a:extLst>
              </a:tr>
              <a:tr h="0">
                <a:tc>
                  <a:txBody>
                    <a:bodyPr/>
                    <a:lstStyle/>
                    <a:p>
                      <a:r>
                        <a:rPr lang="en-US" sz="1000" b="0">
                          <a:solidFill>
                            <a:schemeClr val="tx1"/>
                          </a:solidFill>
                        </a:rPr>
                        <a:t>C</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328227"/>
                  </a:ext>
                </a:extLst>
              </a:tr>
              <a:tr h="0">
                <a:tc>
                  <a:txBody>
                    <a:bodyPr/>
                    <a:lstStyle/>
                    <a:p>
                      <a:r>
                        <a:rPr lang="en-US" sz="1000" b="0">
                          <a:solidFill>
                            <a:schemeClr val="tx1"/>
                          </a:solidFill>
                        </a:rPr>
                        <a:t>O</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368346"/>
                  </a:ext>
                </a:extLst>
              </a:tr>
              <a:tr h="0">
                <a:tc>
                  <a:txBody>
                    <a:bodyPr/>
                    <a:lstStyle/>
                    <a:p>
                      <a:r>
                        <a:rPr lang="en-US" sz="1000" b="0">
                          <a:solidFill>
                            <a:schemeClr val="tx1"/>
                          </a:solidFill>
                        </a:rPr>
                        <a:t>E</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6428535"/>
                  </a:ext>
                </a:extLst>
              </a:tr>
              <a:tr h="0">
                <a:tc>
                  <a:txBody>
                    <a:bodyPr/>
                    <a:lstStyle/>
                    <a:p>
                      <a:r>
                        <a:rPr lang="en-US" sz="1000" b="0">
                          <a:solidFill>
                            <a:schemeClr val="tx1"/>
                          </a:solidFill>
                        </a:rPr>
                        <a:t>I</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6325871"/>
                  </a:ext>
                </a:extLst>
              </a:tr>
              <a:tr h="0">
                <a:tc>
                  <a:txBody>
                    <a:bodyPr/>
                    <a:lstStyle/>
                    <a:p>
                      <a:r>
                        <a:rPr lang="en-US" sz="1000" b="0">
                          <a:solidFill>
                            <a:schemeClr val="tx1"/>
                          </a:solidFill>
                        </a:rPr>
                        <a:t>N</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7698527"/>
                  </a:ext>
                </a:extLst>
              </a:tr>
            </a:tbl>
          </a:graphicData>
        </a:graphic>
      </p:graphicFrame>
      <p:pic>
        <p:nvPicPr>
          <p:cNvPr id="8" name="Content Placeholder 8">
            <a:extLst>
              <a:ext uri="{FF2B5EF4-FFF2-40B4-BE49-F238E27FC236}">
                <a16:creationId xmlns:a16="http://schemas.microsoft.com/office/drawing/2014/main" id="{E4B1F229-3BD1-D34E-B192-495C8DE8F90A}"/>
              </a:ext>
            </a:extLst>
          </p:cNvPr>
          <p:cNvPicPr>
            <a:picLocks noChangeAspect="1"/>
          </p:cNvPicPr>
          <p:nvPr/>
        </p:nvPicPr>
        <p:blipFill rotWithShape="1">
          <a:blip r:embed="rId2">
            <a:extLst>
              <a:ext uri="{28A0092B-C50C-407E-A947-70E740481C1C}">
                <a14:useLocalDpi xmlns:a14="http://schemas.microsoft.com/office/drawing/2010/main" val="0"/>
              </a:ext>
            </a:extLst>
          </a:blip>
          <a:srcRect l="5873" t="12314" r="23318" b="3913"/>
          <a:stretch/>
        </p:blipFill>
        <p:spPr>
          <a:xfrm>
            <a:off x="2998607" y="3921201"/>
            <a:ext cx="2461778" cy="2197498"/>
          </a:xfrm>
          <a:prstGeom prst="rect">
            <a:avLst/>
          </a:prstGeom>
          <a:solidFill>
            <a:schemeClr val="accent3">
              <a:lumMod val="40000"/>
              <a:lumOff val="60000"/>
            </a:schemeClr>
          </a:solidFill>
          <a:ln w="19050">
            <a:solidFill>
              <a:schemeClr val="accent3">
                <a:lumMod val="50000"/>
              </a:schemeClr>
            </a:solidFill>
            <a:prstDash val="solid"/>
          </a:ln>
        </p:spPr>
      </p:pic>
      <p:pic>
        <p:nvPicPr>
          <p:cNvPr id="10" name="Picture 2">
            <a:extLst>
              <a:ext uri="{FF2B5EF4-FFF2-40B4-BE49-F238E27FC236}">
                <a16:creationId xmlns:a16="http://schemas.microsoft.com/office/drawing/2014/main" id="{6505BE32-8287-EF42-8D7C-6F07456FA7F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5313" b="84635" l="38750" r="76618">
                        <a14:backgroundMark x1="40147" y1="49740" x2="40147" y2="49740"/>
                        <a14:backgroundMark x1="65074" y1="64974" x2="65074" y2="64974"/>
                        <a14:backgroundMark x1="46618" y1="58333" x2="46618" y2="58333"/>
                        <a14:backgroundMark x1="50735" y1="61328" x2="50735" y2="61328"/>
                        <a14:backgroundMark x1="56103" y1="63151" x2="56103" y2="63151"/>
                        <a14:backgroundMark x1="60221" y1="63151" x2="60221" y2="63151"/>
                        <a14:backgroundMark x1="41838" y1="67839" x2="41838" y2="67839"/>
                        <a14:backgroundMark x1="39412" y1="63151" x2="39412" y2="63151"/>
                        <a14:backgroundMark x1="47132" y1="74219" x2="47132" y2="74219"/>
                        <a14:backgroundMark x1="43162" y1="76693" x2="43162" y2="76693"/>
                        <a14:backgroundMark x1="49265" y1="76563" x2="49265" y2="76563"/>
                        <a14:backgroundMark x1="73750" y1="79036" x2="73750" y2="78646"/>
                        <a14:backgroundMark x1="73456" y1="50000" x2="73456" y2="50000"/>
                        <a14:backgroundMark x1="52353" y1="48438" x2="52353" y2="48438"/>
                        <a14:backgroundMark x1="41029" y1="46354" x2="41029" y2="46354"/>
                        <a14:backgroundMark x1="47353" y1="46615" x2="47353" y2="46615"/>
                        <a14:backgroundMark x1="67132" y1="46615" x2="67132" y2="46615"/>
                        <a14:backgroundMark x1="69412" y1="66927" x2="69412" y2="66927"/>
                      </a14:backgroundRemoval>
                    </a14:imgEffect>
                  </a14:imgLayer>
                </a14:imgProps>
              </a:ext>
              <a:ext uri="{28A0092B-C50C-407E-A947-70E740481C1C}">
                <a14:useLocalDpi xmlns:a14="http://schemas.microsoft.com/office/drawing/2010/main" val="0"/>
              </a:ext>
            </a:extLst>
          </a:blip>
          <a:srcRect l="37413" t="41042" r="21999" b="15417"/>
          <a:stretch/>
        </p:blipFill>
        <p:spPr bwMode="auto">
          <a:xfrm>
            <a:off x="3635896" y="1395362"/>
            <a:ext cx="3589401" cy="2174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id="{7ECE69EF-58E7-1645-A07F-11D4DC147BDF}"/>
              </a:ext>
            </a:extLst>
          </p:cNvPr>
          <p:cNvSpPr txBox="1"/>
          <p:nvPr/>
        </p:nvSpPr>
        <p:spPr>
          <a:xfrm>
            <a:off x="5452672" y="2820761"/>
            <a:ext cx="505889" cy="369332"/>
          </a:xfrm>
          <a:prstGeom prst="rect">
            <a:avLst/>
          </a:prstGeom>
          <a:noFill/>
          <a:ln>
            <a:noFill/>
          </a:ln>
        </p:spPr>
        <p:txBody>
          <a:bodyPr wrap="square" rtlCol="0">
            <a:spAutoFit/>
          </a:bodyPr>
          <a:lstStyle/>
          <a:p>
            <a:r>
              <a:rPr lang="en-US" b="1"/>
              <a:t>2-5</a:t>
            </a:r>
            <a:endParaRPr lang="en-US" b="1" baseline="-25000"/>
          </a:p>
        </p:txBody>
      </p:sp>
      <p:pic>
        <p:nvPicPr>
          <p:cNvPr id="3" name="Picture 4" descr="A picture containing indoor, table, sitting, plate&#10;&#10;Description generated with very high confidence">
            <a:extLst>
              <a:ext uri="{FF2B5EF4-FFF2-40B4-BE49-F238E27FC236}">
                <a16:creationId xmlns:a16="http://schemas.microsoft.com/office/drawing/2014/main" id="{66A37227-99B8-410F-87E7-2167AACBB370}"/>
              </a:ext>
            </a:extLst>
          </p:cNvPr>
          <p:cNvPicPr>
            <a:picLocks noChangeAspect="1"/>
          </p:cNvPicPr>
          <p:nvPr/>
        </p:nvPicPr>
        <p:blipFill>
          <a:blip r:embed="rId5"/>
          <a:stretch>
            <a:fillRect/>
          </a:stretch>
        </p:blipFill>
        <p:spPr>
          <a:xfrm>
            <a:off x="5518750" y="3893697"/>
            <a:ext cx="3023558" cy="2230031"/>
          </a:xfrm>
          <a:prstGeom prst="rect">
            <a:avLst/>
          </a:prstGeom>
          <a:ln w="12700">
            <a:solidFill>
              <a:srgbClr val="FF0000"/>
            </a:solidFill>
          </a:ln>
        </p:spPr>
      </p:pic>
      <p:sp>
        <p:nvSpPr>
          <p:cNvPr id="12" name="TextBox 1">
            <a:extLst>
              <a:ext uri="{FF2B5EF4-FFF2-40B4-BE49-F238E27FC236}">
                <a16:creationId xmlns:a16="http://schemas.microsoft.com/office/drawing/2014/main" id="{7D457B63-D9A8-49C0-8BCB-0207282F4FDD}"/>
              </a:ext>
            </a:extLst>
          </p:cNvPr>
          <p:cNvSpPr txBox="1"/>
          <p:nvPr/>
        </p:nvSpPr>
        <p:spPr>
          <a:xfrm>
            <a:off x="4264784" y="5677812"/>
            <a:ext cx="1503002" cy="369332"/>
          </a:xfrm>
          <a:prstGeom prst="rect">
            <a:avLst/>
          </a:prstGeom>
          <a:solidFill>
            <a:schemeClr val="bg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AUB-L </a:t>
            </a:r>
            <a:r>
              <a:rPr lang="en-US" b="1" baseline="-25000"/>
              <a:t>hybrid 2-5</a:t>
            </a:r>
          </a:p>
        </p:txBody>
      </p:sp>
    </p:spTree>
    <p:extLst>
      <p:ext uri="{BB962C8B-B14F-4D97-AF65-F5344CB8AC3E}">
        <p14:creationId xmlns:p14="http://schemas.microsoft.com/office/powerpoint/2010/main" val="1572563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31AA-6984-D941-A57A-B66737D0F054}"/>
              </a:ext>
            </a:extLst>
          </p:cNvPr>
          <p:cNvSpPr>
            <a:spLocks noGrp="1"/>
          </p:cNvSpPr>
          <p:nvPr>
            <p:ph type="title"/>
          </p:nvPr>
        </p:nvSpPr>
        <p:spPr/>
        <p:txBody>
          <a:bodyPr/>
          <a:lstStyle/>
          <a:p>
            <a:r>
              <a:rPr lang="en-US"/>
              <a:t>Ca lâm sàng 3, thảo luận (2)</a:t>
            </a:r>
            <a:br>
              <a:rPr lang="en-US"/>
            </a:br>
            <a:r>
              <a:rPr lang="en-US"/>
              <a:t>Cá thể hoá quản lí ra sao là thích hợp?</a:t>
            </a:r>
          </a:p>
        </p:txBody>
      </p:sp>
      <p:graphicFrame>
        <p:nvGraphicFramePr>
          <p:cNvPr id="4" name="Content Placeholder 3">
            <a:extLst>
              <a:ext uri="{FF2B5EF4-FFF2-40B4-BE49-F238E27FC236}">
                <a16:creationId xmlns:a16="http://schemas.microsoft.com/office/drawing/2014/main" id="{9328C43C-A35F-8E46-9002-464BBC5DF3BB}"/>
              </a:ext>
            </a:extLst>
          </p:cNvPr>
          <p:cNvGraphicFramePr>
            <a:graphicFrameLocks noGrp="1"/>
          </p:cNvGraphicFramePr>
          <p:nvPr>
            <p:ph idx="1"/>
          </p:nvPr>
        </p:nvGraphicFramePr>
        <p:xfrm>
          <a:off x="457200" y="1412875"/>
          <a:ext cx="8229600" cy="482092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444908720"/>
                    </a:ext>
                  </a:extLst>
                </a:gridCol>
                <a:gridCol w="2057400">
                  <a:extLst>
                    <a:ext uri="{9D8B030D-6E8A-4147-A177-3AD203B41FA5}">
                      <a16:colId xmlns:a16="http://schemas.microsoft.com/office/drawing/2014/main" val="190415010"/>
                    </a:ext>
                  </a:extLst>
                </a:gridCol>
                <a:gridCol w="2057400">
                  <a:extLst>
                    <a:ext uri="{9D8B030D-6E8A-4147-A177-3AD203B41FA5}">
                      <a16:colId xmlns:a16="http://schemas.microsoft.com/office/drawing/2014/main" val="4128819315"/>
                    </a:ext>
                  </a:extLst>
                </a:gridCol>
                <a:gridCol w="2057400">
                  <a:extLst>
                    <a:ext uri="{9D8B030D-6E8A-4147-A177-3AD203B41FA5}">
                      <a16:colId xmlns:a16="http://schemas.microsoft.com/office/drawing/2014/main" val="4266436490"/>
                    </a:ext>
                  </a:extLst>
                </a:gridCol>
              </a:tblGrid>
              <a:tr h="370840">
                <a:tc>
                  <a:txBody>
                    <a:bodyPr/>
                    <a:lstStyle/>
                    <a:p>
                      <a:endParaRPr lang="en-US"/>
                    </a:p>
                  </a:txBody>
                  <a:tcPr/>
                </a:tc>
                <a:tc>
                  <a:txBody>
                    <a:bodyPr/>
                    <a:lstStyle/>
                    <a:p>
                      <a:pPr algn="ctr"/>
                      <a:r>
                        <a:rPr lang="en-US"/>
                        <a:t>Pros</a:t>
                      </a:r>
                    </a:p>
                  </a:txBody>
                  <a:tcPr/>
                </a:tc>
                <a:tc>
                  <a:txBody>
                    <a:bodyPr/>
                    <a:lstStyle/>
                    <a:p>
                      <a:pPr algn="ctr"/>
                      <a:r>
                        <a:rPr lang="en-US"/>
                        <a:t>Cons</a:t>
                      </a:r>
                    </a:p>
                  </a:txBody>
                  <a:tcPr/>
                </a:tc>
                <a:tc>
                  <a:txBody>
                    <a:bodyPr/>
                    <a:lstStyle/>
                    <a:p>
                      <a:pPr algn="ctr"/>
                      <a:r>
                        <a:rPr lang="en-US"/>
                        <a:t>Phương pháp</a:t>
                      </a:r>
                    </a:p>
                  </a:txBody>
                  <a:tcPr/>
                </a:tc>
                <a:extLst>
                  <a:ext uri="{0D108BD9-81ED-4DB2-BD59-A6C34878D82A}">
                    <a16:rowId xmlns:a16="http://schemas.microsoft.com/office/drawing/2014/main" val="2973428249"/>
                  </a:ext>
                </a:extLst>
              </a:tr>
              <a:tr h="370840">
                <a:tc>
                  <a:txBody>
                    <a:bodyPr/>
                    <a:lstStyle/>
                    <a:p>
                      <a:r>
                        <a:rPr lang="en-US"/>
                        <a:t>COCs</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467354376"/>
                  </a:ext>
                </a:extLst>
              </a:tr>
              <a:tr h="370840">
                <a:tc>
                  <a:txBody>
                    <a:bodyPr/>
                    <a:lstStyle/>
                    <a:p>
                      <a:r>
                        <a:rPr lang="en-US"/>
                        <a:t>TXA</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2599653402"/>
                  </a:ext>
                </a:extLst>
              </a:tr>
              <a:tr h="370840">
                <a:tc>
                  <a:txBody>
                    <a:bodyPr/>
                    <a:lstStyle/>
                    <a:p>
                      <a:r>
                        <a:rPr lang="en-US"/>
                        <a:t>Dienogest</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2958298572"/>
                  </a:ext>
                </a:extLst>
              </a:tr>
              <a:tr h="370840">
                <a:tc>
                  <a:txBody>
                    <a:bodyPr/>
                    <a:lstStyle/>
                    <a:p>
                      <a:r>
                        <a:rPr lang="en-US"/>
                        <a:t>SPRM</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889045707"/>
                  </a:ext>
                </a:extLst>
              </a:tr>
              <a:tr h="370840">
                <a:tc>
                  <a:txBody>
                    <a:bodyPr/>
                    <a:lstStyle/>
                    <a:p>
                      <a:r>
                        <a:rPr lang="en-US"/>
                        <a:t>GnRH agonist</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355061789"/>
                  </a:ext>
                </a:extLst>
              </a:tr>
              <a:tr h="370840">
                <a:tc>
                  <a:txBody>
                    <a:bodyPr/>
                    <a:lstStyle/>
                    <a:p>
                      <a:r>
                        <a:rPr lang="en-US"/>
                        <a:t>LNG-IUS</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3547206632"/>
                  </a:ext>
                </a:extLst>
              </a:tr>
              <a:tr h="370840">
                <a:tc>
                  <a:txBody>
                    <a:bodyPr/>
                    <a:lstStyle/>
                    <a:p>
                      <a:r>
                        <a:rPr lang="en-US"/>
                        <a:t>UAE</a:t>
                      </a:r>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1814255835"/>
                  </a:ext>
                </a:extLst>
              </a:tr>
              <a:tr h="370840">
                <a:tc>
                  <a:txBody>
                    <a:bodyPr/>
                    <a:lstStyle/>
                    <a:p>
                      <a:r>
                        <a:rPr lang="en-US"/>
                        <a:t>HIFU</a:t>
                      </a:r>
                    </a:p>
                  </a:txBody>
                  <a:tcPr>
                    <a:solidFill>
                      <a:schemeClr val="accent4">
                        <a:lumMod val="20000"/>
                        <a:lumOff val="80000"/>
                      </a:schemeClr>
                    </a:solidFill>
                  </a:tcPr>
                </a:tc>
                <a:tc>
                  <a:txBody>
                    <a:bodyPr/>
                    <a:lstStyle/>
                    <a:p>
                      <a:endParaRPr lang="en-US"/>
                    </a:p>
                  </a:txBody>
                  <a:tcPr>
                    <a:solidFill>
                      <a:schemeClr val="accent4">
                        <a:lumMod val="20000"/>
                        <a:lumOff val="80000"/>
                      </a:schemeClr>
                    </a:solidFill>
                  </a:tcPr>
                </a:tc>
                <a:tc>
                  <a:txBody>
                    <a:bodyPr/>
                    <a:lstStyle/>
                    <a:p>
                      <a:endParaRPr lang="en-US"/>
                    </a:p>
                  </a:txBody>
                  <a:tcPr>
                    <a:solidFill>
                      <a:schemeClr val="accent4">
                        <a:lumMod val="20000"/>
                        <a:lumOff val="80000"/>
                      </a:schemeClr>
                    </a:solidFill>
                  </a:tcPr>
                </a:tc>
                <a:tc>
                  <a:txBody>
                    <a:bodyPr/>
                    <a:lstStyle/>
                    <a:p>
                      <a:endParaRPr lang="en-US"/>
                    </a:p>
                  </a:txBody>
                  <a:tcPr>
                    <a:solidFill>
                      <a:schemeClr val="accent4">
                        <a:lumMod val="20000"/>
                        <a:lumOff val="80000"/>
                      </a:schemeClr>
                    </a:solidFill>
                  </a:tcPr>
                </a:tc>
                <a:extLst>
                  <a:ext uri="{0D108BD9-81ED-4DB2-BD59-A6C34878D82A}">
                    <a16:rowId xmlns:a16="http://schemas.microsoft.com/office/drawing/2014/main" val="3098888887"/>
                  </a:ext>
                </a:extLst>
              </a:tr>
              <a:tr h="370840">
                <a:tc>
                  <a:txBody>
                    <a:bodyPr/>
                    <a:lstStyle/>
                    <a:p>
                      <a:r>
                        <a:rPr lang="en-US"/>
                        <a:t>HSC phẫu thuật</a:t>
                      </a:r>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extLst>
                  <a:ext uri="{0D108BD9-81ED-4DB2-BD59-A6C34878D82A}">
                    <a16:rowId xmlns:a16="http://schemas.microsoft.com/office/drawing/2014/main" val="4066770754"/>
                  </a:ext>
                </a:extLst>
              </a:tr>
              <a:tr h="370840">
                <a:tc>
                  <a:txBody>
                    <a:bodyPr/>
                    <a:lstStyle/>
                    <a:p>
                      <a:r>
                        <a:rPr lang="en-US"/>
                        <a:t>LSC myomectomy</a:t>
                      </a:r>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1678594591"/>
                  </a:ext>
                </a:extLst>
              </a:tr>
              <a:tr h="370840">
                <a:tc>
                  <a:txBody>
                    <a:bodyPr/>
                    <a:lstStyle/>
                    <a:p>
                      <a:r>
                        <a:rPr lang="en-US"/>
                        <a:t>LAP myomectomy</a:t>
                      </a:r>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extLst>
                  <a:ext uri="{0D108BD9-81ED-4DB2-BD59-A6C34878D82A}">
                    <a16:rowId xmlns:a16="http://schemas.microsoft.com/office/drawing/2014/main" val="1583691192"/>
                  </a:ext>
                </a:extLst>
              </a:tr>
              <a:tr h="370840">
                <a:tc>
                  <a:txBody>
                    <a:bodyPr/>
                    <a:lstStyle/>
                    <a:p>
                      <a:r>
                        <a:rPr lang="en-US"/>
                        <a:t>Hysterectomy</a:t>
                      </a:r>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4191821705"/>
                  </a:ext>
                </a:extLst>
              </a:tr>
            </a:tbl>
          </a:graphicData>
        </a:graphic>
      </p:graphicFrame>
      <p:pic>
        <p:nvPicPr>
          <p:cNvPr id="5" name="Picture 4">
            <a:extLst>
              <a:ext uri="{FF2B5EF4-FFF2-40B4-BE49-F238E27FC236}">
                <a16:creationId xmlns:a16="http://schemas.microsoft.com/office/drawing/2014/main" id="{7B66953E-3183-E641-BE37-DF18AC605024}"/>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270348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4, trang 1</a:t>
            </a:r>
            <a:br>
              <a:rPr lang="en-US"/>
            </a:br>
            <a:r>
              <a:rPr lang="en-US"/>
              <a:t>“</a:t>
            </a:r>
            <a:r>
              <a:rPr lang="en-US" i="1"/>
              <a:t>Bế tắc…”</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35 tuổi, PARA 0000, khám vì thất bại IVF và thống kinh</a:t>
            </a:r>
            <a:endParaRPr lang="en-US" baseline="-25000"/>
          </a:p>
          <a:p>
            <a:pPr algn="just"/>
            <a:r>
              <a:rPr lang="en-US"/>
              <a:t>Không tiền sử nội ngoại khoa đặc biệt. Cao 1.58 m. Nặng 46 kg</a:t>
            </a:r>
          </a:p>
          <a:p>
            <a:pPr algn="just"/>
            <a:r>
              <a:rPr lang="en-US"/>
              <a:t>Chu kì 25-30 ngày, có kinh 6 ngày sạch</a:t>
            </a:r>
          </a:p>
          <a:p>
            <a:pPr algn="just"/>
            <a:r>
              <a:rPr lang="en-US"/>
              <a:t>Mong con 8 năm</a:t>
            </a:r>
          </a:p>
          <a:p>
            <a:pPr algn="just"/>
            <a:r>
              <a:rPr lang="en-US"/>
              <a:t>6 năm trước đã đến khám vì hiếm muộn, với tổng soát cho thấy yếu tố nam bình thường, 2 ống dẫn trứng khả dụng, dự trữ buồng trứng kém</a:t>
            </a:r>
          </a:p>
          <a:p>
            <a:pPr algn="just"/>
            <a:r>
              <a:rPr lang="en-US"/>
              <a:t>5 năm trước đã được thực hiện nội soi ổ bụng chẩn đoán</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4136222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4, trang 2</a:t>
            </a:r>
            <a:br>
              <a:rPr lang="en-US"/>
            </a:br>
            <a:r>
              <a:rPr lang="en-US"/>
              <a:t>Thông tin của 5 năm về trước</a:t>
            </a:r>
            <a:endParaRPr lang="en-US" i="1"/>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Xem lại cuộc mổ 5 năm trước nội soi buồng tử cung thấy viêm mạn nội mạc tử cung, nội soi ổ bụng thấy tử cung to cứng, tổn thương lạc tuyến nội mạc tử cung phúc mạc, dính vùng chậu</a:t>
            </a:r>
          </a:p>
          <a:p>
            <a:pPr algn="just"/>
            <a:endParaRPr lang="en-US"/>
          </a:p>
          <a:p>
            <a:pPr algn="just"/>
            <a:endParaRPr lang="en-US"/>
          </a:p>
          <a:p>
            <a:pPr algn="just"/>
            <a:endParaRPr lang="en-US"/>
          </a:p>
          <a:p>
            <a:pPr algn="just"/>
            <a:endParaRPr lang="en-US"/>
          </a:p>
          <a:p>
            <a:pPr algn="just"/>
            <a:r>
              <a:rPr lang="en-US"/>
              <a:t>Cả 2 vòi trứng khả dụng qua chụp buồng tử cung-vòi trứng</a:t>
            </a:r>
          </a:p>
          <a:p>
            <a:pPr algn="just"/>
            <a:endParaRPr lang="en-US"/>
          </a:p>
          <a:p>
            <a:pPr algn="just"/>
            <a:endParaRPr lang="en-US"/>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pic>
        <p:nvPicPr>
          <p:cNvPr id="5" name="Picture 4">
            <a:extLst>
              <a:ext uri="{FF2B5EF4-FFF2-40B4-BE49-F238E27FC236}">
                <a16:creationId xmlns:a16="http://schemas.microsoft.com/office/drawing/2014/main" id="{91E2AD4D-D988-2C42-B6EE-9C2324096B2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258" t="5747" r="3258" b="5747"/>
          <a:stretch/>
        </p:blipFill>
        <p:spPr bwMode="auto">
          <a:xfrm>
            <a:off x="673715" y="2636912"/>
            <a:ext cx="2458125" cy="171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622685B-6624-C540-ABBE-A9F9B4A76D10}"/>
              </a:ext>
            </a:extLst>
          </p:cNvPr>
          <p:cNvPicPr>
            <a:picLocks noChangeAspect="1"/>
          </p:cNvPicPr>
          <p:nvPr/>
        </p:nvPicPr>
        <p:blipFill rotWithShape="1">
          <a:blip r:embed="rId5">
            <a:extLst>
              <a:ext uri="{28A0092B-C50C-407E-A947-70E740481C1C}">
                <a14:useLocalDpi xmlns:a14="http://schemas.microsoft.com/office/drawing/2010/main" val="0"/>
              </a:ext>
            </a:extLst>
          </a:blip>
          <a:srcRect l="3090" t="7570" r="3090" b="9457"/>
          <a:stretch/>
        </p:blipFill>
        <p:spPr bwMode="auto">
          <a:xfrm>
            <a:off x="3246144" y="2636912"/>
            <a:ext cx="2622000" cy="171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508C0F-0AFF-8843-ABE2-D857A435A6D3}"/>
              </a:ext>
            </a:extLst>
          </p:cNvPr>
          <p:cNvPicPr>
            <a:picLocks noChangeAspect="1"/>
          </p:cNvPicPr>
          <p:nvPr/>
        </p:nvPicPr>
        <p:blipFill rotWithShape="1">
          <a:blip r:embed="rId6">
            <a:extLst>
              <a:ext uri="{28A0092B-C50C-407E-A947-70E740481C1C}">
                <a14:useLocalDpi xmlns:a14="http://schemas.microsoft.com/office/drawing/2010/main" val="0"/>
              </a:ext>
            </a:extLst>
          </a:blip>
          <a:srcRect l="3258" t="5962" r="3258" b="8715"/>
          <a:stretch/>
        </p:blipFill>
        <p:spPr bwMode="auto">
          <a:xfrm>
            <a:off x="5995020" y="2637112"/>
            <a:ext cx="2537420" cy="171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55AC35A-BA54-E447-B339-5D6003BF4D8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6428" y="4797152"/>
            <a:ext cx="2465412" cy="1713384"/>
          </a:xfrm>
          <a:prstGeom prst="rect">
            <a:avLst/>
          </a:prstGeom>
          <a:solidFill>
            <a:schemeClr val="accent3">
              <a:lumMod val="50000"/>
            </a:schemeClr>
          </a:solidFill>
          <a:ln w="19050">
            <a:solidFill>
              <a:schemeClr val="tx1"/>
            </a:solidFill>
          </a:ln>
        </p:spPr>
      </p:pic>
    </p:spTree>
    <p:extLst>
      <p:ext uri="{BB962C8B-B14F-4D97-AF65-F5344CB8AC3E}">
        <p14:creationId xmlns:p14="http://schemas.microsoft.com/office/powerpoint/2010/main" val="2820246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6716-D722-1C48-BB48-6ABAD35CA0F9}"/>
              </a:ext>
            </a:extLst>
          </p:cNvPr>
          <p:cNvSpPr>
            <a:spLocks noGrp="1"/>
          </p:cNvSpPr>
          <p:nvPr>
            <p:ph type="title"/>
          </p:nvPr>
        </p:nvSpPr>
        <p:spPr/>
        <p:txBody>
          <a:bodyPr/>
          <a:lstStyle/>
          <a:p>
            <a:r>
              <a:rPr lang="en-US" b="0" err="1"/>
              <a:t>Phần</a:t>
            </a:r>
            <a:r>
              <a:rPr lang="en-US" b="0"/>
              <a:t> </a:t>
            </a:r>
            <a:r>
              <a:rPr lang="en-US"/>
              <a:t>I</a:t>
            </a:r>
            <a:r>
              <a:rPr lang="en-US" b="0"/>
              <a:t>, </a:t>
            </a:r>
            <a:r>
              <a:rPr lang="en-US" b="0" err="1"/>
              <a:t>trang</a:t>
            </a:r>
            <a:r>
              <a:rPr lang="en-US" b="0"/>
              <a:t> </a:t>
            </a:r>
            <a:r>
              <a:rPr lang="en-US"/>
              <a:t>1</a:t>
            </a:r>
            <a:br>
              <a:rPr lang="en-US" b="0"/>
            </a:br>
            <a:r>
              <a:rPr lang="en-US" err="1"/>
              <a:t>Nhận diện vấn đề chủ</a:t>
            </a:r>
            <a:r>
              <a:rPr lang="en-US"/>
              <a:t>…</a:t>
            </a:r>
          </a:p>
        </p:txBody>
      </p:sp>
      <p:sp>
        <p:nvSpPr>
          <p:cNvPr id="3" name="Content Placeholder 2">
            <a:extLst>
              <a:ext uri="{FF2B5EF4-FFF2-40B4-BE49-F238E27FC236}">
                <a16:creationId xmlns:a16="http://schemas.microsoft.com/office/drawing/2014/main" id="{7C45C010-B246-0B40-AF8E-52EA6CB63F20}"/>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b="0" err="1"/>
              <a:t>Xác định được vấn đề chủ ở một người đến khám phụ khoa</a:t>
            </a:r>
            <a:endParaRPr lang="en-US" b="0"/>
          </a:p>
          <a:p>
            <a:endParaRPr lang="en-US"/>
          </a:p>
        </p:txBody>
      </p:sp>
      <p:sp>
        <p:nvSpPr>
          <p:cNvPr id="4" name="Content Placeholder 3">
            <a:extLst>
              <a:ext uri="{FF2B5EF4-FFF2-40B4-BE49-F238E27FC236}">
                <a16:creationId xmlns:a16="http://schemas.microsoft.com/office/drawing/2014/main" id="{39E5A197-A3E9-A54D-92F5-CAFA153E0F1E}"/>
              </a:ext>
            </a:extLst>
          </p:cNvPr>
          <p:cNvSpPr>
            <a:spLocks noGrp="1"/>
          </p:cNvSpPr>
          <p:nvPr>
            <p:ph sz="half" idx="2"/>
          </p:nvPr>
        </p:nvSpPr>
        <p:spPr/>
        <p:txBody>
          <a:bodyPr/>
          <a:lstStyle/>
          <a:p>
            <a:r>
              <a:rPr lang="en-US" err="1"/>
              <a:t>Bạn</a:t>
            </a:r>
            <a:r>
              <a:rPr lang="en-US"/>
              <a:t> </a:t>
            </a:r>
            <a:r>
              <a:rPr lang="en-US" err="1"/>
              <a:t>hãy</a:t>
            </a:r>
            <a:r>
              <a:rPr lang="en-US"/>
              <a:t>:</a:t>
            </a:r>
          </a:p>
          <a:p>
            <a:pPr lvl="1"/>
            <a:r>
              <a:rPr lang="en-US" err="1"/>
              <a:t>Nhận diện và xác định đúng các vấn đề chủ của bệnh nhân</a:t>
            </a:r>
          </a:p>
          <a:p>
            <a:pPr lvl="1"/>
            <a:r>
              <a:rPr lang="en-US" err="1"/>
              <a:t>Nhận diện và xác định các yếu tố giúp định hướng chẩn đoán</a:t>
            </a:r>
            <a:endParaRPr lang="en-US"/>
          </a:p>
          <a:p>
            <a:endParaRPr lang="en-US"/>
          </a:p>
          <a:p>
            <a:endParaRPr lang="en-US"/>
          </a:p>
        </p:txBody>
      </p:sp>
      <p:pic>
        <p:nvPicPr>
          <p:cNvPr id="6" name="Picture 5">
            <a:extLst>
              <a:ext uri="{FF2B5EF4-FFF2-40B4-BE49-F238E27FC236}">
                <a16:creationId xmlns:a16="http://schemas.microsoft.com/office/drawing/2014/main" id="{7BEA5160-D8C6-7E45-B0C5-E80A55715DCB}"/>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3354168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4, trang 3</a:t>
            </a:r>
            <a:br>
              <a:rPr lang="en-US"/>
            </a:br>
            <a:r>
              <a:rPr lang="en-US"/>
              <a:t>Từ khi nội soi đến nay</a:t>
            </a:r>
            <a:endParaRPr lang="en-US" i="1"/>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Đã qua 2 đợt GnRH agonist, lần cuối vào 2 năm trước</a:t>
            </a:r>
          </a:p>
          <a:p>
            <a:pPr algn="just"/>
            <a:r>
              <a:rPr lang="en-US"/>
              <a:t>Sau đợt điều trị GnRH agonist thứ nhì, bà đã được chỉ định thêm 6 tháng Dienogest bổ túc</a:t>
            </a:r>
          </a:p>
          <a:p>
            <a:pPr algn="just"/>
            <a:r>
              <a:rPr lang="en-US"/>
              <a:t>Chuyển phôi IVF sau khi hoàn tất Dienogest, nhưng thất bại</a:t>
            </a:r>
          </a:p>
          <a:p>
            <a:pPr algn="just"/>
            <a:r>
              <a:rPr lang="en-US"/>
              <a:t>Bắt đầu đau bụng kinh trở lại sau khi chuyển sang Dienogest, nhưng không nhiều bang trước khi tiêm GnRH agonist</a:t>
            </a:r>
          </a:p>
          <a:p>
            <a:pPr algn="just"/>
            <a:r>
              <a:rPr lang="en-US"/>
              <a:t>Hiện tại vẫn còn 5 phôi trữ lạnh</a:t>
            </a:r>
          </a:p>
          <a:p>
            <a:pPr algn="just"/>
            <a:r>
              <a:rPr lang="en-US"/>
              <a:t>Khám mỏ vịt: cổ tử cung láng, âm đạo sạch</a:t>
            </a:r>
          </a:p>
          <a:p>
            <a:pPr algn="just"/>
            <a:r>
              <a:rPr lang="en-US"/>
              <a:t>Khám âm đạo: tử cung to tương đương với tử cung mang thai 10 tuần, mật độ cứng, không di động, không đau khi chạm</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3834652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D02D-43EE-6749-B3F4-0B9BFFAC1970}"/>
              </a:ext>
            </a:extLst>
          </p:cNvPr>
          <p:cNvSpPr>
            <a:spLocks noGrp="1"/>
          </p:cNvSpPr>
          <p:nvPr>
            <p:ph type="title"/>
          </p:nvPr>
        </p:nvSpPr>
        <p:spPr/>
        <p:txBody>
          <a:bodyPr/>
          <a:lstStyle/>
          <a:p>
            <a:r>
              <a:rPr lang="en-US"/>
              <a:t>Ca lâm sàng 4, trang 4</a:t>
            </a:r>
            <a:br>
              <a:rPr lang="en-US"/>
            </a:br>
            <a:r>
              <a:rPr lang="en-US"/>
              <a:t>Diễn tiến của hình ảnh qua điều trị</a:t>
            </a:r>
          </a:p>
        </p:txBody>
      </p:sp>
      <p:graphicFrame>
        <p:nvGraphicFramePr>
          <p:cNvPr id="4" name="Content Placeholder 3">
            <a:extLst>
              <a:ext uri="{FF2B5EF4-FFF2-40B4-BE49-F238E27FC236}">
                <a16:creationId xmlns:a16="http://schemas.microsoft.com/office/drawing/2014/main" id="{F47F0DC1-F8A9-D440-BE5A-2FE668624378}"/>
              </a:ext>
            </a:extLst>
          </p:cNvPr>
          <p:cNvGraphicFramePr>
            <a:graphicFrameLocks noGrp="1"/>
          </p:cNvGraphicFramePr>
          <p:nvPr>
            <p:ph idx="1"/>
          </p:nvPr>
        </p:nvGraphicFramePr>
        <p:xfrm>
          <a:off x="457200" y="1412875"/>
          <a:ext cx="8229600" cy="49428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518502934"/>
                    </a:ext>
                  </a:extLst>
                </a:gridCol>
                <a:gridCol w="2743200">
                  <a:extLst>
                    <a:ext uri="{9D8B030D-6E8A-4147-A177-3AD203B41FA5}">
                      <a16:colId xmlns:a16="http://schemas.microsoft.com/office/drawing/2014/main" val="948155316"/>
                    </a:ext>
                  </a:extLst>
                </a:gridCol>
                <a:gridCol w="2743200">
                  <a:extLst>
                    <a:ext uri="{9D8B030D-6E8A-4147-A177-3AD203B41FA5}">
                      <a16:colId xmlns:a16="http://schemas.microsoft.com/office/drawing/2014/main" val="465371587"/>
                    </a:ext>
                  </a:extLst>
                </a:gridCol>
              </a:tblGrid>
              <a:tr h="370840">
                <a:tc>
                  <a:txBody>
                    <a:bodyPr/>
                    <a:lstStyle/>
                    <a:p>
                      <a:pPr algn="ctr"/>
                      <a:r>
                        <a:rPr lang="en-US"/>
                        <a:t>Trước GnRHa 2</a:t>
                      </a:r>
                    </a:p>
                  </a:txBody>
                  <a:tcPr>
                    <a:solidFill>
                      <a:srgbClr val="002060"/>
                    </a:solidFill>
                  </a:tcPr>
                </a:tc>
                <a:tc>
                  <a:txBody>
                    <a:bodyPr/>
                    <a:lstStyle/>
                    <a:p>
                      <a:pPr algn="ctr"/>
                      <a:r>
                        <a:rPr lang="en-US"/>
                        <a:t>Sau GnRH agonist 2</a:t>
                      </a:r>
                    </a:p>
                  </a:txBody>
                  <a:tcPr>
                    <a:solidFill>
                      <a:schemeClr val="accent2">
                        <a:lumMod val="50000"/>
                      </a:schemeClr>
                    </a:solidFill>
                  </a:tcPr>
                </a:tc>
                <a:tc>
                  <a:txBody>
                    <a:bodyPr/>
                    <a:lstStyle/>
                    <a:p>
                      <a:pPr algn="ctr"/>
                      <a:r>
                        <a:rPr lang="en-US"/>
                        <a:t>Sau Dienogest (hiện tại)</a:t>
                      </a:r>
                    </a:p>
                  </a:txBody>
                  <a:tcPr>
                    <a:solidFill>
                      <a:schemeClr val="accent4">
                        <a:lumMod val="50000"/>
                      </a:schemeClr>
                    </a:solidFill>
                  </a:tcPr>
                </a:tc>
                <a:extLst>
                  <a:ext uri="{0D108BD9-81ED-4DB2-BD59-A6C34878D82A}">
                    <a16:rowId xmlns:a16="http://schemas.microsoft.com/office/drawing/2014/main" val="310069856"/>
                  </a:ext>
                </a:extLst>
              </a:tr>
              <a:tr h="370840">
                <a:tc>
                  <a:txBody>
                    <a:bodyPr/>
                    <a:lstStyle/>
                    <a:p>
                      <a:endParaRPr lang="en-US"/>
                    </a:p>
                    <a:p>
                      <a:endParaRPr lang="en-US"/>
                    </a:p>
                    <a:p>
                      <a:endParaRPr lang="en-US"/>
                    </a:p>
                    <a:p>
                      <a:endParaRPr lang="en-US"/>
                    </a:p>
                    <a:p>
                      <a:endParaRPr lang="en-US"/>
                    </a:p>
                    <a:p>
                      <a:endParaRPr lang="en-US"/>
                    </a:p>
                    <a:p>
                      <a:endParaRPr lang="en-US"/>
                    </a:p>
                    <a:p>
                      <a:endParaRPr lang="en-US"/>
                    </a:p>
                  </a:txBody>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2848607315"/>
                  </a:ext>
                </a:extLst>
              </a:tr>
              <a:tr h="370840">
                <a:tc>
                  <a:txBody>
                    <a:bodyPr/>
                    <a:lstStyle/>
                    <a:p>
                      <a:endParaRPr lang="en-US"/>
                    </a:p>
                    <a:p>
                      <a:endParaRPr lang="en-US"/>
                    </a:p>
                    <a:p>
                      <a:endParaRPr lang="en-US"/>
                    </a:p>
                    <a:p>
                      <a:endParaRPr lang="en-US"/>
                    </a:p>
                    <a:p>
                      <a:endParaRPr lang="en-US"/>
                    </a:p>
                    <a:p>
                      <a:endParaRPr lang="en-US"/>
                    </a:p>
                    <a:p>
                      <a:endParaRPr lang="en-US"/>
                    </a:p>
                    <a:p>
                      <a:endParaRPr lang="en-US"/>
                    </a:p>
                  </a:txBody>
                  <a:tcPr/>
                </a:tc>
                <a:tc>
                  <a:txBody>
                    <a:bodyPr/>
                    <a:lstStyle/>
                    <a:p>
                      <a:endParaRPr lang="en-US"/>
                    </a:p>
                  </a:txBody>
                  <a:tcPr>
                    <a:solidFill>
                      <a:schemeClr val="accent2">
                        <a:lumMod val="20000"/>
                        <a:lumOff val="80000"/>
                      </a:schemeClr>
                    </a:solidFill>
                  </a:tcPr>
                </a:tc>
                <a:tc>
                  <a:txBody>
                    <a:bodyPr/>
                    <a:lstStyle/>
                    <a:p>
                      <a:endParaRPr lang="en-US"/>
                    </a:p>
                  </a:txBody>
                  <a:tcPr>
                    <a:solidFill>
                      <a:schemeClr val="accent4">
                        <a:lumMod val="20000"/>
                        <a:lumOff val="80000"/>
                      </a:schemeClr>
                    </a:solidFill>
                  </a:tcPr>
                </a:tc>
                <a:extLst>
                  <a:ext uri="{0D108BD9-81ED-4DB2-BD59-A6C34878D82A}">
                    <a16:rowId xmlns:a16="http://schemas.microsoft.com/office/drawing/2014/main" val="3088863167"/>
                  </a:ext>
                </a:extLst>
              </a:tr>
            </a:tbl>
          </a:graphicData>
        </a:graphic>
      </p:graphicFrame>
      <p:pic>
        <p:nvPicPr>
          <p:cNvPr id="6" name="Picture 5">
            <a:extLst>
              <a:ext uri="{FF2B5EF4-FFF2-40B4-BE49-F238E27FC236}">
                <a16:creationId xmlns:a16="http://schemas.microsoft.com/office/drawing/2014/main" id="{2993FCDF-3DBB-8F49-A906-4437862D41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026715"/>
            <a:ext cx="228000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D5ADD1CD-CFF8-5E42-BB90-68A53253F1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293096"/>
            <a:ext cx="226599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047F0012-BCFA-3046-B2DE-B7362C2C9FA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6123" y="2024102"/>
            <a:ext cx="2291753" cy="1800000"/>
          </a:xfrm>
          <a:prstGeom prst="rect">
            <a:avLst/>
          </a:prstGeom>
          <a:solidFill>
            <a:schemeClr val="accent2">
              <a:lumMod val="60000"/>
              <a:lumOff val="40000"/>
            </a:schemeClr>
          </a:solidFill>
          <a:ln>
            <a:noFill/>
          </a:ln>
        </p:spPr>
      </p:pic>
      <p:pic>
        <p:nvPicPr>
          <p:cNvPr id="9" name="Picture 8">
            <a:extLst>
              <a:ext uri="{FF2B5EF4-FFF2-40B4-BE49-F238E27FC236}">
                <a16:creationId xmlns:a16="http://schemas.microsoft.com/office/drawing/2014/main" id="{79CFD9A9-C022-6B42-89F9-D35647FBE30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26123" y="4293096"/>
            <a:ext cx="2256853"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67BC8917-008E-5143-A2B7-41BDAFF3B32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80431" y="2024102"/>
            <a:ext cx="2268367"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5FD5C453-A166-7D48-9FDD-6B3508E5E49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80050" y="4279232"/>
            <a:ext cx="2268367"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093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4, thảo luận (1)</a:t>
            </a:r>
            <a:br>
              <a:rPr lang="en-US"/>
            </a:br>
            <a:r>
              <a:rPr lang="en-US"/>
              <a:t>Hãy nhận diện và đánh giá các vấn đề</a:t>
            </a:r>
            <a:endParaRPr lang="en-US" i="1"/>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graphicFrame>
        <p:nvGraphicFramePr>
          <p:cNvPr id="8" name="Content Placeholder 7">
            <a:extLst>
              <a:ext uri="{FF2B5EF4-FFF2-40B4-BE49-F238E27FC236}">
                <a16:creationId xmlns:a16="http://schemas.microsoft.com/office/drawing/2014/main" id="{5169CAE9-815C-A54C-A237-3288E2FC8007}"/>
              </a:ext>
            </a:extLst>
          </p:cNvPr>
          <p:cNvGraphicFramePr>
            <a:graphicFrameLocks noGrp="1"/>
          </p:cNvGraphicFramePr>
          <p:nvPr>
            <p:ph idx="1"/>
          </p:nvPr>
        </p:nvGraphicFramePr>
        <p:xfrm>
          <a:off x="457200" y="1412875"/>
          <a:ext cx="8229600" cy="44805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4090899230"/>
                    </a:ext>
                  </a:extLst>
                </a:gridCol>
                <a:gridCol w="2057400">
                  <a:extLst>
                    <a:ext uri="{9D8B030D-6E8A-4147-A177-3AD203B41FA5}">
                      <a16:colId xmlns:a16="http://schemas.microsoft.com/office/drawing/2014/main" val="397945658"/>
                    </a:ext>
                  </a:extLst>
                </a:gridCol>
                <a:gridCol w="2057400">
                  <a:extLst>
                    <a:ext uri="{9D8B030D-6E8A-4147-A177-3AD203B41FA5}">
                      <a16:colId xmlns:a16="http://schemas.microsoft.com/office/drawing/2014/main" val="2213725232"/>
                    </a:ext>
                  </a:extLst>
                </a:gridCol>
                <a:gridCol w="2057400">
                  <a:extLst>
                    <a:ext uri="{9D8B030D-6E8A-4147-A177-3AD203B41FA5}">
                      <a16:colId xmlns:a16="http://schemas.microsoft.com/office/drawing/2014/main" val="4271403298"/>
                    </a:ext>
                  </a:extLst>
                </a:gridCol>
              </a:tblGrid>
              <a:tr h="370840">
                <a:tc>
                  <a:txBody>
                    <a:bodyPr/>
                    <a:lstStyle/>
                    <a:p>
                      <a:endParaRPr lang="en-US"/>
                    </a:p>
                  </a:txBody>
                  <a:tcPr/>
                </a:tc>
                <a:tc>
                  <a:txBody>
                    <a:bodyPr/>
                    <a:lstStyle/>
                    <a:p>
                      <a:r>
                        <a:rPr lang="en-US"/>
                        <a:t>Ảnh hưởng của vấn đề lên QoL</a:t>
                      </a:r>
                    </a:p>
                  </a:txBody>
                  <a:tcPr/>
                </a:tc>
                <a:tc>
                  <a:txBody>
                    <a:bodyPr/>
                    <a:lstStyle/>
                    <a:p>
                      <a:r>
                        <a:rPr lang="en-US"/>
                        <a:t>Mức độ ưu tiên trong kế hoạch quản lí</a:t>
                      </a:r>
                    </a:p>
                  </a:txBody>
                  <a:tcPr/>
                </a:tc>
                <a:tc>
                  <a:txBody>
                    <a:bodyPr/>
                    <a:lstStyle/>
                    <a:p>
                      <a:r>
                        <a:rPr lang="en-US"/>
                        <a:t>Mức độ trầm trọng hay khó khăn của vấn đề</a:t>
                      </a:r>
                    </a:p>
                  </a:txBody>
                  <a:tcPr/>
                </a:tc>
                <a:extLst>
                  <a:ext uri="{0D108BD9-81ED-4DB2-BD59-A6C34878D82A}">
                    <a16:rowId xmlns:a16="http://schemas.microsoft.com/office/drawing/2014/main" val="4291538948"/>
                  </a:ext>
                </a:extLst>
              </a:tr>
              <a:tr h="370840">
                <a:tc>
                  <a:txBody>
                    <a:bodyPr/>
                    <a:lstStyle/>
                    <a:p>
                      <a:r>
                        <a:rPr lang="en-US"/>
                        <a:t>Khối adenomyosis</a:t>
                      </a:r>
                    </a:p>
                    <a:p>
                      <a:endParaRPr lang="en-US"/>
                    </a:p>
                    <a:p>
                      <a:endParaRPr lang="en-US"/>
                    </a:p>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3423253272"/>
                  </a:ext>
                </a:extLst>
              </a:tr>
              <a:tr h="370840">
                <a:tc>
                  <a:txBody>
                    <a:bodyPr/>
                    <a:lstStyle/>
                    <a:p>
                      <a:r>
                        <a:rPr lang="en-US"/>
                        <a:t>Thống kinh</a:t>
                      </a:r>
                    </a:p>
                    <a:p>
                      <a:endParaRPr lang="en-US"/>
                    </a:p>
                    <a:p>
                      <a:endParaRPr lang="en-US"/>
                    </a:p>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extLst>
                  <a:ext uri="{0D108BD9-81ED-4DB2-BD59-A6C34878D82A}">
                    <a16:rowId xmlns:a16="http://schemas.microsoft.com/office/drawing/2014/main" val="1446651416"/>
                  </a:ext>
                </a:extLst>
              </a:tr>
              <a:tr h="370840">
                <a:tc>
                  <a:txBody>
                    <a:bodyPr/>
                    <a:lstStyle/>
                    <a:p>
                      <a:r>
                        <a:rPr lang="en-US"/>
                        <a:t>Hiếm muộn</a:t>
                      </a:r>
                    </a:p>
                    <a:p>
                      <a:endParaRPr lang="en-US"/>
                    </a:p>
                    <a:p>
                      <a:endParaRPr lang="en-US"/>
                    </a:p>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79923489"/>
                  </a:ext>
                </a:extLst>
              </a:tr>
            </a:tbl>
          </a:graphicData>
        </a:graphic>
      </p:graphicFrame>
    </p:spTree>
    <p:extLst>
      <p:ext uri="{BB962C8B-B14F-4D97-AF65-F5344CB8AC3E}">
        <p14:creationId xmlns:p14="http://schemas.microsoft.com/office/powerpoint/2010/main" val="3153269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31AA-6984-D941-A57A-B66737D0F054}"/>
              </a:ext>
            </a:extLst>
          </p:cNvPr>
          <p:cNvSpPr>
            <a:spLocks noGrp="1"/>
          </p:cNvSpPr>
          <p:nvPr>
            <p:ph type="title"/>
          </p:nvPr>
        </p:nvSpPr>
        <p:spPr/>
        <p:txBody>
          <a:bodyPr/>
          <a:lstStyle/>
          <a:p>
            <a:r>
              <a:rPr lang="en-US"/>
              <a:t>Ca lâm sàng 4, thảo luận (2)</a:t>
            </a:r>
            <a:br>
              <a:rPr lang="en-US"/>
            </a:br>
            <a:r>
              <a:rPr lang="en-US"/>
              <a:t>Hướng quản lí nào là thích hợp?</a:t>
            </a:r>
          </a:p>
        </p:txBody>
      </p:sp>
      <p:graphicFrame>
        <p:nvGraphicFramePr>
          <p:cNvPr id="4" name="Content Placeholder 3">
            <a:extLst>
              <a:ext uri="{FF2B5EF4-FFF2-40B4-BE49-F238E27FC236}">
                <a16:creationId xmlns:a16="http://schemas.microsoft.com/office/drawing/2014/main" id="{9328C43C-A35F-8E46-9002-464BBC5DF3BB}"/>
              </a:ext>
            </a:extLst>
          </p:cNvPr>
          <p:cNvGraphicFramePr>
            <a:graphicFrameLocks noGrp="1"/>
          </p:cNvGraphicFramePr>
          <p:nvPr>
            <p:ph idx="1"/>
          </p:nvPr>
        </p:nvGraphicFramePr>
        <p:xfrm>
          <a:off x="457200" y="1412875"/>
          <a:ext cx="8229600" cy="44500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444908720"/>
                    </a:ext>
                  </a:extLst>
                </a:gridCol>
                <a:gridCol w="2057400">
                  <a:extLst>
                    <a:ext uri="{9D8B030D-6E8A-4147-A177-3AD203B41FA5}">
                      <a16:colId xmlns:a16="http://schemas.microsoft.com/office/drawing/2014/main" val="190415010"/>
                    </a:ext>
                  </a:extLst>
                </a:gridCol>
                <a:gridCol w="2057400">
                  <a:extLst>
                    <a:ext uri="{9D8B030D-6E8A-4147-A177-3AD203B41FA5}">
                      <a16:colId xmlns:a16="http://schemas.microsoft.com/office/drawing/2014/main" val="4128819315"/>
                    </a:ext>
                  </a:extLst>
                </a:gridCol>
                <a:gridCol w="2057400">
                  <a:extLst>
                    <a:ext uri="{9D8B030D-6E8A-4147-A177-3AD203B41FA5}">
                      <a16:colId xmlns:a16="http://schemas.microsoft.com/office/drawing/2014/main" val="4266436490"/>
                    </a:ext>
                  </a:extLst>
                </a:gridCol>
              </a:tblGrid>
              <a:tr h="370840">
                <a:tc>
                  <a:txBody>
                    <a:bodyPr/>
                    <a:lstStyle/>
                    <a:p>
                      <a:endParaRPr lang="en-US"/>
                    </a:p>
                  </a:txBody>
                  <a:tcPr/>
                </a:tc>
                <a:tc>
                  <a:txBody>
                    <a:bodyPr/>
                    <a:lstStyle/>
                    <a:p>
                      <a:pPr algn="ctr"/>
                      <a:r>
                        <a:rPr lang="en-US"/>
                        <a:t>Pros</a:t>
                      </a:r>
                    </a:p>
                  </a:txBody>
                  <a:tcPr/>
                </a:tc>
                <a:tc>
                  <a:txBody>
                    <a:bodyPr/>
                    <a:lstStyle/>
                    <a:p>
                      <a:pPr algn="ctr"/>
                      <a:r>
                        <a:rPr lang="en-US"/>
                        <a:t>Cons</a:t>
                      </a:r>
                    </a:p>
                  </a:txBody>
                  <a:tcPr/>
                </a:tc>
                <a:tc>
                  <a:txBody>
                    <a:bodyPr/>
                    <a:lstStyle/>
                    <a:p>
                      <a:pPr algn="ctr"/>
                      <a:r>
                        <a:rPr lang="en-US"/>
                        <a:t>Phương pháp</a:t>
                      </a:r>
                    </a:p>
                  </a:txBody>
                  <a:tcPr/>
                </a:tc>
                <a:extLst>
                  <a:ext uri="{0D108BD9-81ED-4DB2-BD59-A6C34878D82A}">
                    <a16:rowId xmlns:a16="http://schemas.microsoft.com/office/drawing/2014/main" val="2973428249"/>
                  </a:ext>
                </a:extLst>
              </a:tr>
              <a:tr h="370840">
                <a:tc>
                  <a:txBody>
                    <a:bodyPr/>
                    <a:lstStyle/>
                    <a:p>
                      <a:r>
                        <a:rPr lang="en-US" b="0"/>
                        <a:t>COCs</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467354376"/>
                  </a:ext>
                </a:extLst>
              </a:tr>
              <a:tr h="370840">
                <a:tc>
                  <a:txBody>
                    <a:bodyPr/>
                    <a:lstStyle/>
                    <a:p>
                      <a:r>
                        <a:rPr lang="en-US" b="0"/>
                        <a:t>NSAIDs</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2599653402"/>
                  </a:ext>
                </a:extLst>
              </a:tr>
              <a:tr h="370840">
                <a:tc>
                  <a:txBody>
                    <a:bodyPr/>
                    <a:lstStyle/>
                    <a:p>
                      <a:r>
                        <a:rPr lang="en-US" b="0"/>
                        <a:t>Dienogest</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2958298572"/>
                  </a:ext>
                </a:extLst>
              </a:tr>
              <a:tr h="370840">
                <a:tc>
                  <a:txBody>
                    <a:bodyPr/>
                    <a:lstStyle/>
                    <a:p>
                      <a:r>
                        <a:rPr lang="en-US" b="0"/>
                        <a:t>GnRH agonist</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889045707"/>
                  </a:ext>
                </a:extLst>
              </a:tr>
              <a:tr h="370840">
                <a:tc>
                  <a:txBody>
                    <a:bodyPr/>
                    <a:lstStyle/>
                    <a:p>
                      <a:r>
                        <a:rPr lang="en-US" b="0"/>
                        <a:t>GnRH antagonist</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355061789"/>
                  </a:ext>
                </a:extLst>
              </a:tr>
              <a:tr h="370840">
                <a:tc>
                  <a:txBody>
                    <a:bodyPr/>
                    <a:lstStyle/>
                    <a:p>
                      <a:r>
                        <a:rPr lang="en-US" b="0"/>
                        <a:t>LNG-IUS</a:t>
                      </a:r>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tc>
                  <a:txBody>
                    <a:bodyPr/>
                    <a:lstStyle/>
                    <a:p>
                      <a:endParaRPr lang="en-US"/>
                    </a:p>
                  </a:txBody>
                  <a:tcPr>
                    <a:solidFill>
                      <a:schemeClr val="accent3">
                        <a:lumMod val="20000"/>
                        <a:lumOff val="80000"/>
                      </a:schemeClr>
                    </a:solidFill>
                  </a:tcPr>
                </a:tc>
                <a:extLst>
                  <a:ext uri="{0D108BD9-81ED-4DB2-BD59-A6C34878D82A}">
                    <a16:rowId xmlns:a16="http://schemas.microsoft.com/office/drawing/2014/main" val="3547206632"/>
                  </a:ext>
                </a:extLst>
              </a:tr>
              <a:tr h="370840">
                <a:tc>
                  <a:txBody>
                    <a:bodyPr/>
                    <a:lstStyle/>
                    <a:p>
                      <a:r>
                        <a:rPr lang="en-US" b="0"/>
                        <a:t>Ức chế aromatase </a:t>
                      </a:r>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tc>
                  <a:txBody>
                    <a:bodyPr/>
                    <a:lstStyle/>
                    <a:p>
                      <a:endParaRPr lang="en-US"/>
                    </a:p>
                  </a:txBody>
                  <a:tcPr>
                    <a:solidFill>
                      <a:schemeClr val="accent3">
                        <a:lumMod val="60000"/>
                        <a:lumOff val="40000"/>
                      </a:schemeClr>
                    </a:solidFill>
                  </a:tcPr>
                </a:tc>
                <a:extLst>
                  <a:ext uri="{0D108BD9-81ED-4DB2-BD59-A6C34878D82A}">
                    <a16:rowId xmlns:a16="http://schemas.microsoft.com/office/drawing/2014/main" val="1814255835"/>
                  </a:ext>
                </a:extLst>
              </a:tr>
              <a:tr h="370840">
                <a:tc>
                  <a:txBody>
                    <a:bodyPr/>
                    <a:lstStyle/>
                    <a:p>
                      <a:r>
                        <a:rPr lang="en-US" b="0"/>
                        <a:t>HIFU</a:t>
                      </a:r>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3098888887"/>
                  </a:ext>
                </a:extLst>
              </a:tr>
              <a:tr h="370840">
                <a:tc>
                  <a:txBody>
                    <a:bodyPr/>
                    <a:lstStyle/>
                    <a:p>
                      <a:r>
                        <a:rPr lang="en-US" b="0"/>
                        <a:t>Mổ giảm khối</a:t>
                      </a:r>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tc>
                  <a:txBody>
                    <a:bodyPr/>
                    <a:lstStyle/>
                    <a:p>
                      <a:endParaRPr lang="en-US"/>
                    </a:p>
                  </a:txBody>
                  <a:tcPr>
                    <a:solidFill>
                      <a:schemeClr val="accent6">
                        <a:lumMod val="60000"/>
                        <a:lumOff val="40000"/>
                      </a:schemeClr>
                    </a:solidFill>
                  </a:tcPr>
                </a:tc>
                <a:extLst>
                  <a:ext uri="{0D108BD9-81ED-4DB2-BD59-A6C34878D82A}">
                    <a16:rowId xmlns:a16="http://schemas.microsoft.com/office/drawing/2014/main" val="4066770754"/>
                  </a:ext>
                </a:extLst>
              </a:tr>
              <a:tr h="370840">
                <a:tc>
                  <a:txBody>
                    <a:bodyPr/>
                    <a:lstStyle/>
                    <a:p>
                      <a:r>
                        <a:rPr lang="en-US" b="0"/>
                        <a:t>Hysterectomy</a:t>
                      </a:r>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41918217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Chuyển phôi IVF</a:t>
                      </a:r>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819266977"/>
                  </a:ext>
                </a:extLst>
              </a:tr>
            </a:tbl>
          </a:graphicData>
        </a:graphic>
      </p:graphicFrame>
      <p:pic>
        <p:nvPicPr>
          <p:cNvPr id="5" name="Picture 4">
            <a:extLst>
              <a:ext uri="{FF2B5EF4-FFF2-40B4-BE49-F238E27FC236}">
                <a16:creationId xmlns:a16="http://schemas.microsoft.com/office/drawing/2014/main" id="{7B66953E-3183-E641-BE37-DF18AC605024}"/>
              </a:ext>
            </a:extLst>
          </p:cNvPr>
          <p:cNvPicPr>
            <a:picLocks noChangeAspect="1"/>
          </p:cNvPicPr>
          <p:nvPr/>
        </p:nvPicPr>
        <p:blipFill>
          <a:blip r:embed="rId3"/>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3812473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5, trang 1</a:t>
            </a:r>
            <a:br>
              <a:rPr lang="en-US"/>
            </a:br>
            <a:r>
              <a:rPr lang="en-US"/>
              <a:t>“</a:t>
            </a:r>
            <a:r>
              <a:rPr lang="en-US" i="1"/>
              <a:t>U xơ-cơ tử cung không triệu chứng?”</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42 tuổi, đến khám vì thất bại của điều trị hiếm muộn</a:t>
            </a:r>
          </a:p>
          <a:p>
            <a:pPr algn="just"/>
            <a:r>
              <a:rPr lang="en-US"/>
              <a:t>Không tiền sử nội ngoại khoa. Mổ bóc nhân xơ 6 năm trước</a:t>
            </a:r>
          </a:p>
          <a:p>
            <a:pPr algn="just"/>
            <a:r>
              <a:rPr lang="en-US"/>
              <a:t>Cao 1.57 m. Nặng 52 kg</a:t>
            </a:r>
          </a:p>
          <a:p>
            <a:pPr algn="just"/>
            <a:r>
              <a:rPr lang="en-US"/>
              <a:t>Chu kì 28 ngày, đều, có kinh 5 ngày sạch</a:t>
            </a:r>
          </a:p>
          <a:p>
            <a:pPr algn="just"/>
            <a:r>
              <a:rPr lang="en-US"/>
              <a:t>Hiếm muộn 6 năm, thăm dò thấy chỉ có 1 tử cung to với nhiều nhân xơ nhỏ L</a:t>
            </a:r>
            <a:r>
              <a:rPr lang="en-US" baseline="-25000"/>
              <a:t>4-5-6</a:t>
            </a:r>
            <a:r>
              <a:rPr lang="en-US"/>
              <a:t>, không bất thường khác, </a:t>
            </a:r>
            <a:r>
              <a:rPr lang="en-US" i="1"/>
              <a:t>Chlamydia</a:t>
            </a:r>
            <a:r>
              <a:rPr lang="en-US"/>
              <a:t> âm</a:t>
            </a:r>
          </a:p>
          <a:p>
            <a:pPr algn="just"/>
            <a:r>
              <a:rPr lang="en-US"/>
              <a:t>Đã qua mọi kiểu điều trị hiếm muộn: canh ngày phóng noãn, bơm tinh trùng, IVF. Đã từng chuyển các phôi được xếp loại “xuất sắc” vào buồng tử cung, nhưng vẫn thất bại</a:t>
            </a:r>
          </a:p>
          <a:p>
            <a:pPr algn="just"/>
            <a:r>
              <a:rPr lang="en-US"/>
              <a:t>Khám tử cung to khoảng tử cung mang thai 12 tuần, bề mặt lổn nhổn, mật độ chắc, di động dễ dàng, không đau. Hai phần phụ không sờ thấy</a:t>
            </a:r>
          </a:p>
          <a:p>
            <a:pPr algn="just"/>
            <a:endParaRPr lang="en-US"/>
          </a:p>
          <a:p>
            <a:pPr algn="just"/>
            <a:endParaRPr lang="en-US"/>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3"/>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953521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84A-B65B-EE48-AFA2-1456D30E7BAD}"/>
              </a:ext>
            </a:extLst>
          </p:cNvPr>
          <p:cNvSpPr>
            <a:spLocks noGrp="1"/>
          </p:cNvSpPr>
          <p:nvPr>
            <p:ph type="title"/>
          </p:nvPr>
        </p:nvSpPr>
        <p:spPr/>
        <p:txBody>
          <a:bodyPr/>
          <a:lstStyle/>
          <a:p>
            <a:r>
              <a:rPr lang="en-US"/>
              <a:t>Ca lâm sàng 5, trang 2</a:t>
            </a:r>
            <a:br>
              <a:rPr lang="en-US"/>
            </a:br>
            <a:r>
              <a:rPr lang="en-US"/>
              <a:t>Hình ảnh và thông tin bổ sung…</a:t>
            </a:r>
          </a:p>
        </p:txBody>
      </p:sp>
      <p:sp>
        <p:nvSpPr>
          <p:cNvPr id="3" name="Content Placeholder 2">
            <a:extLst>
              <a:ext uri="{FF2B5EF4-FFF2-40B4-BE49-F238E27FC236}">
                <a16:creationId xmlns:a16="http://schemas.microsoft.com/office/drawing/2014/main" id="{176B77EE-D363-CD4B-B488-61B1F3D15E42}"/>
              </a:ext>
            </a:extLst>
          </p:cNvPr>
          <p:cNvSpPr>
            <a:spLocks noGrp="1"/>
          </p:cNvSpPr>
          <p:nvPr>
            <p:ph idx="1"/>
          </p:nvPr>
        </p:nvSpPr>
        <p:spPr/>
        <p:txBody>
          <a:bodyPr/>
          <a:lstStyle/>
          <a:p>
            <a:pPr>
              <a:spcAft>
                <a:spcPts val="1200"/>
              </a:spcAft>
            </a:pPr>
            <a:r>
              <a:rPr lang="en-US"/>
              <a:t>Bản đồ tổn thương qua MRI</a:t>
            </a:r>
          </a:p>
          <a:p>
            <a:endParaRPr lang="en-US"/>
          </a:p>
          <a:p>
            <a:endParaRPr lang="en-US"/>
          </a:p>
          <a:p>
            <a:endParaRPr lang="en-US"/>
          </a:p>
          <a:p>
            <a:pPr marL="0" indent="0">
              <a:buNone/>
            </a:pPr>
            <a:endParaRPr lang="en-US"/>
          </a:p>
          <a:p>
            <a:r>
              <a:rPr lang="en-US"/>
              <a:t>Được quyết định HSC vì tiền sử thất bại IVF-chuyển phôi</a:t>
            </a:r>
          </a:p>
          <a:p>
            <a:pPr marL="0" indent="0">
              <a:buNone/>
            </a:pPr>
            <a:endParaRPr lang="en-US"/>
          </a:p>
          <a:p>
            <a:endParaRPr lang="en-US"/>
          </a:p>
          <a:p>
            <a:endParaRPr lang="en-US"/>
          </a:p>
          <a:p>
            <a:endParaRPr lang="en-US"/>
          </a:p>
          <a:p>
            <a:endParaRPr lang="en-US"/>
          </a:p>
        </p:txBody>
      </p:sp>
      <p:pic>
        <p:nvPicPr>
          <p:cNvPr id="6" name="Picture 5">
            <a:extLst>
              <a:ext uri="{FF2B5EF4-FFF2-40B4-BE49-F238E27FC236}">
                <a16:creationId xmlns:a16="http://schemas.microsoft.com/office/drawing/2014/main" id="{7938968D-30B3-464E-838C-BD9C8475E65D}"/>
              </a:ext>
            </a:extLst>
          </p:cNvPr>
          <p:cNvPicPr>
            <a:picLocks noChangeAspect="1"/>
          </p:cNvPicPr>
          <p:nvPr/>
        </p:nvPicPr>
        <p:blipFill>
          <a:blip r:embed="rId3"/>
          <a:stretch>
            <a:fillRect/>
          </a:stretch>
        </p:blipFill>
        <p:spPr>
          <a:xfrm>
            <a:off x="5846424" y="6093296"/>
            <a:ext cx="2758024" cy="558700"/>
          </a:xfrm>
          <a:prstGeom prst="rect">
            <a:avLst/>
          </a:prstGeom>
        </p:spPr>
      </p:pic>
      <p:pic>
        <p:nvPicPr>
          <p:cNvPr id="5" name="Picture 4" descr="A picture containing photo, sitting, holding, white&#10;&#10;Description automatically generated">
            <a:extLst>
              <a:ext uri="{FF2B5EF4-FFF2-40B4-BE49-F238E27FC236}">
                <a16:creationId xmlns:a16="http://schemas.microsoft.com/office/drawing/2014/main" id="{02F5AE3D-09CA-1B44-A54A-FE1CFDC19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1959" y="1845024"/>
            <a:ext cx="2014097" cy="1800000"/>
          </a:xfrm>
          <a:prstGeom prst="rect">
            <a:avLst/>
          </a:prstGeom>
          <a:ln w="19050">
            <a:solidFill>
              <a:schemeClr val="accent3">
                <a:lumMod val="50000"/>
              </a:schemeClr>
            </a:solidFill>
          </a:ln>
        </p:spPr>
      </p:pic>
      <p:pic>
        <p:nvPicPr>
          <p:cNvPr id="9" name="Picture 8" descr="A picture containing photo, sitting, black, table&#10;&#10;Description automatically generated">
            <a:extLst>
              <a:ext uri="{FF2B5EF4-FFF2-40B4-BE49-F238E27FC236}">
                <a16:creationId xmlns:a16="http://schemas.microsoft.com/office/drawing/2014/main" id="{6827E379-78FC-1A42-81BC-FECB74F3E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12" y="1845024"/>
            <a:ext cx="2015044" cy="1800000"/>
          </a:xfrm>
          <a:prstGeom prst="rect">
            <a:avLst/>
          </a:prstGeom>
          <a:ln w="19050">
            <a:solidFill>
              <a:schemeClr val="accent3">
                <a:lumMod val="50000"/>
              </a:schemeClr>
            </a:solidFill>
          </a:ln>
        </p:spPr>
      </p:pic>
      <p:pic>
        <p:nvPicPr>
          <p:cNvPr id="7" name="Picture 6">
            <a:extLst>
              <a:ext uri="{FF2B5EF4-FFF2-40B4-BE49-F238E27FC236}">
                <a16:creationId xmlns:a16="http://schemas.microsoft.com/office/drawing/2014/main" id="{B4A0164E-A6CD-5549-BA33-3CD2BD9F60C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58918" y="1845024"/>
            <a:ext cx="2193402"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BDC76A-CCED-1644-BEB9-6D8703D4D9A0}"/>
              </a:ext>
            </a:extLst>
          </p:cNvPr>
          <p:cNvPicPr>
            <a:picLocks noChangeAspect="1"/>
          </p:cNvPicPr>
          <p:nvPr/>
        </p:nvPicPr>
        <p:blipFill rotWithShape="1">
          <a:blip r:embed="rId7">
            <a:extLst>
              <a:ext uri="{28A0092B-C50C-407E-A947-70E740481C1C}">
                <a14:useLocalDpi xmlns:a14="http://schemas.microsoft.com/office/drawing/2010/main" val="0"/>
              </a:ext>
            </a:extLst>
          </a:blip>
          <a:srcRect r="7335"/>
          <a:stretch/>
        </p:blipFill>
        <p:spPr bwMode="auto">
          <a:xfrm>
            <a:off x="3396859" y="4221088"/>
            <a:ext cx="2423774"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CE00A21-C488-AE4D-84E4-46E94A4D7316}"/>
              </a:ext>
            </a:extLst>
          </p:cNvPr>
          <p:cNvPicPr>
            <a:picLocks noChangeAspect="1"/>
          </p:cNvPicPr>
          <p:nvPr/>
        </p:nvPicPr>
        <p:blipFill rotWithShape="1">
          <a:blip r:embed="rId8">
            <a:extLst>
              <a:ext uri="{28A0092B-C50C-407E-A947-70E740481C1C}">
                <a14:useLocalDpi xmlns:a14="http://schemas.microsoft.com/office/drawing/2010/main" val="0"/>
              </a:ext>
            </a:extLst>
          </a:blip>
          <a:srcRect l="6852"/>
          <a:stretch/>
        </p:blipFill>
        <p:spPr bwMode="auto">
          <a:xfrm>
            <a:off x="876580" y="4221088"/>
            <a:ext cx="2423773"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624CD65-B6DD-4A40-B5BD-AB2F6614B218}"/>
              </a:ext>
            </a:extLst>
          </p:cNvPr>
          <p:cNvPicPr>
            <a:picLocks noChangeAspect="1"/>
          </p:cNvPicPr>
          <p:nvPr/>
        </p:nvPicPr>
        <p:blipFill rotWithShape="1">
          <a:blip r:embed="rId9">
            <a:extLst>
              <a:ext uri="{28A0092B-C50C-407E-A947-70E740481C1C}">
                <a14:useLocalDpi xmlns:a14="http://schemas.microsoft.com/office/drawing/2010/main" val="0"/>
              </a:ext>
            </a:extLst>
          </a:blip>
          <a:srcRect l="6369"/>
          <a:stretch/>
        </p:blipFill>
        <p:spPr bwMode="auto">
          <a:xfrm>
            <a:off x="5892641" y="4203924"/>
            <a:ext cx="2423775"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102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5, thảo luận (1)</a:t>
            </a:r>
            <a:br>
              <a:rPr lang="en-US"/>
            </a:br>
            <a:r>
              <a:rPr lang="en-US"/>
              <a:t>Lí giải liên quan đến vấn đề chủ</a:t>
            </a:r>
            <a:endParaRPr lang="en-US" i="1"/>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graphicFrame>
        <p:nvGraphicFramePr>
          <p:cNvPr id="8" name="Content Placeholder 7">
            <a:extLst>
              <a:ext uri="{FF2B5EF4-FFF2-40B4-BE49-F238E27FC236}">
                <a16:creationId xmlns:a16="http://schemas.microsoft.com/office/drawing/2014/main" id="{5169CAE9-815C-A54C-A237-3288E2FC8007}"/>
              </a:ext>
            </a:extLst>
          </p:cNvPr>
          <p:cNvGraphicFramePr>
            <a:graphicFrameLocks noGrp="1"/>
          </p:cNvGraphicFramePr>
          <p:nvPr>
            <p:ph idx="1"/>
            <p:extLst>
              <p:ext uri="{D42A27DB-BD31-4B8C-83A1-F6EECF244321}">
                <p14:modId xmlns:p14="http://schemas.microsoft.com/office/powerpoint/2010/main" val="1234272344"/>
              </p:ext>
            </p:extLst>
          </p:nvPr>
        </p:nvGraphicFramePr>
        <p:xfrm>
          <a:off x="457200" y="1412875"/>
          <a:ext cx="8229600" cy="46634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4090899230"/>
                    </a:ext>
                  </a:extLst>
                </a:gridCol>
                <a:gridCol w="2743200">
                  <a:extLst>
                    <a:ext uri="{9D8B030D-6E8A-4147-A177-3AD203B41FA5}">
                      <a16:colId xmlns:a16="http://schemas.microsoft.com/office/drawing/2014/main" val="397945658"/>
                    </a:ext>
                  </a:extLst>
                </a:gridCol>
                <a:gridCol w="2743200">
                  <a:extLst>
                    <a:ext uri="{9D8B030D-6E8A-4147-A177-3AD203B41FA5}">
                      <a16:colId xmlns:a16="http://schemas.microsoft.com/office/drawing/2014/main" val="2213725232"/>
                    </a:ext>
                  </a:extLst>
                </a:gridCol>
              </a:tblGrid>
              <a:tr h="370840">
                <a:tc>
                  <a:txBody>
                    <a:bodyPr/>
                    <a:lstStyle/>
                    <a:p>
                      <a:endParaRPr lang="en-US"/>
                    </a:p>
                  </a:txBody>
                  <a:tcPr/>
                </a:tc>
                <a:tc>
                  <a:txBody>
                    <a:bodyPr/>
                    <a:lstStyle/>
                    <a:p>
                      <a:r>
                        <a:rPr lang="en-US"/>
                        <a:t>Có thể có khả năng có liên quan đến vấn đề chủ</a:t>
                      </a:r>
                    </a:p>
                  </a:txBody>
                  <a:tcPr/>
                </a:tc>
                <a:tc>
                  <a:txBody>
                    <a:bodyPr/>
                    <a:lstStyle/>
                    <a:p>
                      <a:r>
                        <a:rPr lang="en-US"/>
                        <a:t>Ít có khả năng là có liên quan đến vấn đề chủ</a:t>
                      </a:r>
                    </a:p>
                  </a:txBody>
                  <a:tcPr/>
                </a:tc>
                <a:extLst>
                  <a:ext uri="{0D108BD9-81ED-4DB2-BD59-A6C34878D82A}">
                    <a16:rowId xmlns:a16="http://schemas.microsoft.com/office/drawing/2014/main" val="4291538948"/>
                  </a:ext>
                </a:extLst>
              </a:tr>
              <a:tr h="370840">
                <a:tc>
                  <a:txBody>
                    <a:bodyPr/>
                    <a:lstStyle/>
                    <a:p>
                      <a:r>
                        <a:rPr lang="en-US"/>
                        <a:t>Hình ảnh thấy qua HSC</a:t>
                      </a:r>
                    </a:p>
                    <a:p>
                      <a:endParaRPr lang="en-US"/>
                    </a:p>
                    <a:p>
                      <a:endParaRPr lang="en-US"/>
                    </a:p>
                    <a:p>
                      <a:endParaRPr lang="en-US"/>
                    </a:p>
                    <a:p>
                      <a:endParaRPr lang="en-US"/>
                    </a:p>
                    <a:p>
                      <a:endParaRPr lang="en-US"/>
                    </a:p>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3423253272"/>
                  </a:ext>
                </a:extLst>
              </a:tr>
              <a:tr h="370840">
                <a:tc>
                  <a:txBody>
                    <a:bodyPr/>
                    <a:lstStyle/>
                    <a:p>
                      <a:r>
                        <a:rPr lang="en-US"/>
                        <a:t>Đặc điểm của u xơ-cơ</a:t>
                      </a:r>
                    </a:p>
                    <a:p>
                      <a:endParaRPr lang="en-US"/>
                    </a:p>
                    <a:p>
                      <a:endParaRPr lang="en-US"/>
                    </a:p>
                    <a:p>
                      <a:endParaRPr lang="en-US"/>
                    </a:p>
                    <a:p>
                      <a:endParaRPr lang="en-US"/>
                    </a:p>
                    <a:p>
                      <a:endParaRPr lang="en-US"/>
                    </a:p>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extLst>
                  <a:ext uri="{0D108BD9-81ED-4DB2-BD59-A6C34878D82A}">
                    <a16:rowId xmlns:a16="http://schemas.microsoft.com/office/drawing/2014/main" val="1446651416"/>
                  </a:ext>
                </a:extLst>
              </a:tr>
            </a:tbl>
          </a:graphicData>
        </a:graphic>
      </p:graphicFrame>
      <p:pic>
        <p:nvPicPr>
          <p:cNvPr id="5" name="Picture 4" descr="A picture containing photo, sitting, holding, white&#10;&#10;Description automatically generated">
            <a:extLst>
              <a:ext uri="{FF2B5EF4-FFF2-40B4-BE49-F238E27FC236}">
                <a16:creationId xmlns:a16="http://schemas.microsoft.com/office/drawing/2014/main" id="{5B314D38-90E5-EA4A-9CE4-CABBCCB7E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509120"/>
            <a:ext cx="1615306" cy="1443600"/>
          </a:xfrm>
          <a:prstGeom prst="rect">
            <a:avLst/>
          </a:prstGeom>
          <a:solidFill>
            <a:schemeClr val="accent3">
              <a:lumMod val="50000"/>
            </a:schemeClr>
          </a:solidFill>
          <a:ln w="19050">
            <a:solidFill>
              <a:schemeClr val="accent3">
                <a:lumMod val="50000"/>
              </a:schemeClr>
            </a:solidFill>
          </a:ln>
        </p:spPr>
      </p:pic>
      <p:pic>
        <p:nvPicPr>
          <p:cNvPr id="6" name="Picture 5">
            <a:extLst>
              <a:ext uri="{FF2B5EF4-FFF2-40B4-BE49-F238E27FC236}">
                <a16:creationId xmlns:a16="http://schemas.microsoft.com/office/drawing/2014/main" id="{987E4774-208F-3944-A5D6-77819699F7DE}"/>
              </a:ext>
            </a:extLst>
          </p:cNvPr>
          <p:cNvPicPr>
            <a:picLocks noChangeAspect="1"/>
          </p:cNvPicPr>
          <p:nvPr/>
        </p:nvPicPr>
        <p:blipFill rotWithShape="1">
          <a:blip r:embed="rId4">
            <a:extLst>
              <a:ext uri="{28A0092B-C50C-407E-A947-70E740481C1C}">
                <a14:useLocalDpi xmlns:a14="http://schemas.microsoft.com/office/drawing/2010/main" val="0"/>
              </a:ext>
            </a:extLst>
          </a:blip>
          <a:srcRect l="22195"/>
          <a:stretch/>
        </p:blipFill>
        <p:spPr bwMode="auto">
          <a:xfrm>
            <a:off x="1043608" y="2475806"/>
            <a:ext cx="1615306" cy="1443600"/>
          </a:xfrm>
          <a:prstGeom prst="rect">
            <a:avLst/>
          </a:prstGeom>
          <a:noFill/>
          <a:ln w="19050">
            <a:solidFill>
              <a:schemeClr val="accent6">
                <a:lumMod val="50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984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31AA-6984-D941-A57A-B66737D0F054}"/>
              </a:ext>
            </a:extLst>
          </p:cNvPr>
          <p:cNvSpPr>
            <a:spLocks noGrp="1"/>
          </p:cNvSpPr>
          <p:nvPr>
            <p:ph type="title"/>
          </p:nvPr>
        </p:nvSpPr>
        <p:spPr/>
        <p:txBody>
          <a:bodyPr/>
          <a:lstStyle/>
          <a:p>
            <a:r>
              <a:rPr lang="en-US"/>
              <a:t>Ca lâm sàng 5, thảo luận (2)</a:t>
            </a:r>
            <a:br>
              <a:rPr lang="en-US"/>
            </a:br>
            <a:r>
              <a:rPr lang="en-US"/>
              <a:t>Hướng quản lí nào là thích hợp?</a:t>
            </a:r>
          </a:p>
        </p:txBody>
      </p:sp>
      <p:graphicFrame>
        <p:nvGraphicFramePr>
          <p:cNvPr id="4" name="Content Placeholder 3">
            <a:extLst>
              <a:ext uri="{FF2B5EF4-FFF2-40B4-BE49-F238E27FC236}">
                <a16:creationId xmlns:a16="http://schemas.microsoft.com/office/drawing/2014/main" id="{9328C43C-A35F-8E46-9002-464BBC5DF3BB}"/>
              </a:ext>
            </a:extLst>
          </p:cNvPr>
          <p:cNvGraphicFramePr>
            <a:graphicFrameLocks noGrp="1"/>
          </p:cNvGraphicFramePr>
          <p:nvPr>
            <p:ph idx="1"/>
            <p:extLst>
              <p:ext uri="{D42A27DB-BD31-4B8C-83A1-F6EECF244321}">
                <p14:modId xmlns:p14="http://schemas.microsoft.com/office/powerpoint/2010/main" val="604513694"/>
              </p:ext>
            </p:extLst>
          </p:nvPr>
        </p:nvGraphicFramePr>
        <p:xfrm>
          <a:off x="457200" y="1412875"/>
          <a:ext cx="8229600" cy="462560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444908720"/>
                    </a:ext>
                  </a:extLst>
                </a:gridCol>
                <a:gridCol w="2057400">
                  <a:extLst>
                    <a:ext uri="{9D8B030D-6E8A-4147-A177-3AD203B41FA5}">
                      <a16:colId xmlns:a16="http://schemas.microsoft.com/office/drawing/2014/main" val="190415010"/>
                    </a:ext>
                  </a:extLst>
                </a:gridCol>
                <a:gridCol w="2057400">
                  <a:extLst>
                    <a:ext uri="{9D8B030D-6E8A-4147-A177-3AD203B41FA5}">
                      <a16:colId xmlns:a16="http://schemas.microsoft.com/office/drawing/2014/main" val="4128819315"/>
                    </a:ext>
                  </a:extLst>
                </a:gridCol>
                <a:gridCol w="2057400">
                  <a:extLst>
                    <a:ext uri="{9D8B030D-6E8A-4147-A177-3AD203B41FA5}">
                      <a16:colId xmlns:a16="http://schemas.microsoft.com/office/drawing/2014/main" val="4266436490"/>
                    </a:ext>
                  </a:extLst>
                </a:gridCol>
              </a:tblGrid>
              <a:tr h="462560">
                <a:tc>
                  <a:txBody>
                    <a:bodyPr/>
                    <a:lstStyle/>
                    <a:p>
                      <a:endParaRPr lang="en-US"/>
                    </a:p>
                  </a:txBody>
                  <a:tcPr anchor="ctr"/>
                </a:tc>
                <a:tc>
                  <a:txBody>
                    <a:bodyPr/>
                    <a:lstStyle/>
                    <a:p>
                      <a:pPr algn="ctr"/>
                      <a:r>
                        <a:rPr lang="en-US"/>
                        <a:t>Pros</a:t>
                      </a:r>
                    </a:p>
                  </a:txBody>
                  <a:tcPr anchor="ctr"/>
                </a:tc>
                <a:tc>
                  <a:txBody>
                    <a:bodyPr/>
                    <a:lstStyle/>
                    <a:p>
                      <a:pPr algn="ctr"/>
                      <a:r>
                        <a:rPr lang="en-US"/>
                        <a:t>Cons</a:t>
                      </a:r>
                    </a:p>
                  </a:txBody>
                  <a:tcPr anchor="ctr"/>
                </a:tc>
                <a:tc>
                  <a:txBody>
                    <a:bodyPr/>
                    <a:lstStyle/>
                    <a:p>
                      <a:pPr algn="ctr"/>
                      <a:r>
                        <a:rPr lang="en-US"/>
                        <a:t>Phương pháp</a:t>
                      </a:r>
                    </a:p>
                  </a:txBody>
                  <a:tcPr anchor="ctr"/>
                </a:tc>
                <a:extLst>
                  <a:ext uri="{0D108BD9-81ED-4DB2-BD59-A6C34878D82A}">
                    <a16:rowId xmlns:a16="http://schemas.microsoft.com/office/drawing/2014/main" val="2973428249"/>
                  </a:ext>
                </a:extLst>
              </a:tr>
              <a:tr h="462560">
                <a:tc>
                  <a:txBody>
                    <a:bodyPr/>
                    <a:lstStyle/>
                    <a:p>
                      <a:r>
                        <a:rPr lang="en-US"/>
                        <a:t>Không can thiệp</a:t>
                      </a:r>
                    </a:p>
                  </a:txBody>
                  <a:tcPr anchor="ctr">
                    <a:solidFill>
                      <a:schemeClr val="bg2"/>
                    </a:solidFill>
                  </a:tcPr>
                </a:tc>
                <a:tc>
                  <a:txBody>
                    <a:bodyPr/>
                    <a:lstStyle/>
                    <a:p>
                      <a:endParaRPr lang="en-US"/>
                    </a:p>
                  </a:txBody>
                  <a:tcPr anchor="ctr">
                    <a:solidFill>
                      <a:schemeClr val="bg2"/>
                    </a:solidFill>
                  </a:tcPr>
                </a:tc>
                <a:tc>
                  <a:txBody>
                    <a:bodyPr/>
                    <a:lstStyle/>
                    <a:p>
                      <a:endParaRPr lang="en-US"/>
                    </a:p>
                  </a:txBody>
                  <a:tcPr anchor="ctr">
                    <a:solidFill>
                      <a:schemeClr val="bg2"/>
                    </a:solidFill>
                  </a:tcPr>
                </a:tc>
                <a:tc>
                  <a:txBody>
                    <a:bodyPr/>
                    <a:lstStyle/>
                    <a:p>
                      <a:endParaRPr lang="en-US"/>
                    </a:p>
                  </a:txBody>
                  <a:tcPr anchor="ctr">
                    <a:solidFill>
                      <a:schemeClr val="bg2"/>
                    </a:solidFill>
                  </a:tcPr>
                </a:tc>
                <a:extLst>
                  <a:ext uri="{0D108BD9-81ED-4DB2-BD59-A6C34878D82A}">
                    <a16:rowId xmlns:a16="http://schemas.microsoft.com/office/drawing/2014/main" val="467354376"/>
                  </a:ext>
                </a:extLst>
              </a:tr>
              <a:tr h="462560">
                <a:tc>
                  <a:txBody>
                    <a:bodyPr/>
                    <a:lstStyle/>
                    <a:p>
                      <a:r>
                        <a:rPr lang="en-US"/>
                        <a:t>Kháng sinh</a:t>
                      </a:r>
                    </a:p>
                  </a:txBody>
                  <a:tcPr anchor="ctr">
                    <a:solidFill>
                      <a:schemeClr val="bg2">
                        <a:lumMod val="90000"/>
                      </a:schemeClr>
                    </a:solidFill>
                  </a:tcPr>
                </a:tc>
                <a:tc>
                  <a:txBody>
                    <a:bodyPr/>
                    <a:lstStyle/>
                    <a:p>
                      <a:endParaRPr lang="en-US"/>
                    </a:p>
                  </a:txBody>
                  <a:tcPr anchor="ctr">
                    <a:solidFill>
                      <a:schemeClr val="bg2">
                        <a:lumMod val="90000"/>
                      </a:schemeClr>
                    </a:solidFill>
                  </a:tcPr>
                </a:tc>
                <a:tc>
                  <a:txBody>
                    <a:bodyPr/>
                    <a:lstStyle/>
                    <a:p>
                      <a:endParaRPr lang="en-US"/>
                    </a:p>
                  </a:txBody>
                  <a:tcPr anchor="ctr">
                    <a:solidFill>
                      <a:schemeClr val="bg2">
                        <a:lumMod val="90000"/>
                      </a:schemeClr>
                    </a:solidFill>
                  </a:tcPr>
                </a:tc>
                <a:tc>
                  <a:txBody>
                    <a:bodyPr/>
                    <a:lstStyle/>
                    <a:p>
                      <a:endParaRPr lang="en-US"/>
                    </a:p>
                  </a:txBody>
                  <a:tcPr anchor="ctr">
                    <a:solidFill>
                      <a:schemeClr val="bg2">
                        <a:lumMod val="90000"/>
                      </a:schemeClr>
                    </a:solidFill>
                  </a:tcPr>
                </a:tc>
                <a:extLst>
                  <a:ext uri="{0D108BD9-81ED-4DB2-BD59-A6C34878D82A}">
                    <a16:rowId xmlns:a16="http://schemas.microsoft.com/office/drawing/2014/main" val="2652064359"/>
                  </a:ext>
                </a:extLst>
              </a:tr>
              <a:tr h="462560">
                <a:tc>
                  <a:txBody>
                    <a:bodyPr/>
                    <a:lstStyle/>
                    <a:p>
                      <a:r>
                        <a:rPr lang="en-US"/>
                        <a:t>COCs</a:t>
                      </a:r>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extLst>
                  <a:ext uri="{0D108BD9-81ED-4DB2-BD59-A6C34878D82A}">
                    <a16:rowId xmlns:a16="http://schemas.microsoft.com/office/drawing/2014/main" val="2958298572"/>
                  </a:ext>
                </a:extLst>
              </a:tr>
              <a:tr h="462560">
                <a:tc>
                  <a:txBody>
                    <a:bodyPr/>
                    <a:lstStyle/>
                    <a:p>
                      <a:r>
                        <a:rPr lang="en-US"/>
                        <a:t>SPRM</a:t>
                      </a:r>
                    </a:p>
                  </a:txBody>
                  <a:tcPr anchor="ctr">
                    <a:solidFill>
                      <a:schemeClr val="accent3">
                        <a:lumMod val="20000"/>
                        <a:lumOff val="80000"/>
                      </a:schemeClr>
                    </a:solidFill>
                  </a:tcPr>
                </a:tc>
                <a:tc>
                  <a:txBody>
                    <a:bodyPr/>
                    <a:lstStyle/>
                    <a:p>
                      <a:endParaRPr lang="en-US"/>
                    </a:p>
                  </a:txBody>
                  <a:tcPr anchor="ctr">
                    <a:solidFill>
                      <a:schemeClr val="accent3">
                        <a:lumMod val="20000"/>
                        <a:lumOff val="80000"/>
                      </a:schemeClr>
                    </a:solidFill>
                  </a:tcPr>
                </a:tc>
                <a:tc>
                  <a:txBody>
                    <a:bodyPr/>
                    <a:lstStyle/>
                    <a:p>
                      <a:endParaRPr lang="en-US"/>
                    </a:p>
                  </a:txBody>
                  <a:tcPr anchor="ctr">
                    <a:solidFill>
                      <a:schemeClr val="accent3">
                        <a:lumMod val="20000"/>
                        <a:lumOff val="80000"/>
                      </a:schemeClr>
                    </a:solidFill>
                  </a:tcPr>
                </a:tc>
                <a:tc>
                  <a:txBody>
                    <a:bodyPr/>
                    <a:lstStyle/>
                    <a:p>
                      <a:endParaRPr lang="en-US"/>
                    </a:p>
                  </a:txBody>
                  <a:tcPr anchor="ctr">
                    <a:solidFill>
                      <a:schemeClr val="accent3">
                        <a:lumMod val="20000"/>
                        <a:lumOff val="80000"/>
                      </a:schemeClr>
                    </a:solidFill>
                  </a:tcPr>
                </a:tc>
                <a:extLst>
                  <a:ext uri="{0D108BD9-81ED-4DB2-BD59-A6C34878D82A}">
                    <a16:rowId xmlns:a16="http://schemas.microsoft.com/office/drawing/2014/main" val="889045707"/>
                  </a:ext>
                </a:extLst>
              </a:tr>
              <a:tr h="462560">
                <a:tc>
                  <a:txBody>
                    <a:bodyPr/>
                    <a:lstStyle/>
                    <a:p>
                      <a:r>
                        <a:rPr lang="en-US"/>
                        <a:t>GnRH agonist</a:t>
                      </a:r>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tc>
                  <a:txBody>
                    <a:bodyPr/>
                    <a:lstStyle/>
                    <a:p>
                      <a:endParaRPr lang="en-US"/>
                    </a:p>
                  </a:txBody>
                  <a:tcPr anchor="ctr">
                    <a:solidFill>
                      <a:schemeClr val="accent3">
                        <a:lumMod val="60000"/>
                        <a:lumOff val="40000"/>
                      </a:schemeClr>
                    </a:solidFill>
                  </a:tcPr>
                </a:tc>
                <a:extLst>
                  <a:ext uri="{0D108BD9-81ED-4DB2-BD59-A6C34878D82A}">
                    <a16:rowId xmlns:a16="http://schemas.microsoft.com/office/drawing/2014/main" val="355061789"/>
                  </a:ext>
                </a:extLst>
              </a:tr>
              <a:tr h="462560">
                <a:tc>
                  <a:txBody>
                    <a:bodyPr/>
                    <a:lstStyle/>
                    <a:p>
                      <a:r>
                        <a:rPr lang="en-US"/>
                        <a:t>HIFU</a:t>
                      </a:r>
                    </a:p>
                  </a:txBody>
                  <a:tcPr anchor="ctr">
                    <a:solidFill>
                      <a:schemeClr val="accent4">
                        <a:lumMod val="20000"/>
                        <a:lumOff val="80000"/>
                      </a:schemeClr>
                    </a:solidFill>
                  </a:tcPr>
                </a:tc>
                <a:tc>
                  <a:txBody>
                    <a:bodyPr/>
                    <a:lstStyle/>
                    <a:p>
                      <a:endParaRPr lang="en-US"/>
                    </a:p>
                  </a:txBody>
                  <a:tcPr anchor="ctr">
                    <a:solidFill>
                      <a:schemeClr val="accent4">
                        <a:lumMod val="20000"/>
                        <a:lumOff val="80000"/>
                      </a:schemeClr>
                    </a:solidFill>
                  </a:tcPr>
                </a:tc>
                <a:tc>
                  <a:txBody>
                    <a:bodyPr/>
                    <a:lstStyle/>
                    <a:p>
                      <a:endParaRPr lang="en-US"/>
                    </a:p>
                  </a:txBody>
                  <a:tcPr anchor="ctr">
                    <a:solidFill>
                      <a:schemeClr val="accent4">
                        <a:lumMod val="20000"/>
                        <a:lumOff val="80000"/>
                      </a:schemeClr>
                    </a:solidFill>
                  </a:tcPr>
                </a:tc>
                <a:tc>
                  <a:txBody>
                    <a:bodyPr/>
                    <a:lstStyle/>
                    <a:p>
                      <a:endParaRPr lang="en-US"/>
                    </a:p>
                  </a:txBody>
                  <a:tcPr anchor="ctr">
                    <a:solidFill>
                      <a:schemeClr val="accent4">
                        <a:lumMod val="20000"/>
                        <a:lumOff val="80000"/>
                      </a:schemeClr>
                    </a:solidFill>
                  </a:tcPr>
                </a:tc>
                <a:extLst>
                  <a:ext uri="{0D108BD9-81ED-4DB2-BD59-A6C34878D82A}">
                    <a16:rowId xmlns:a16="http://schemas.microsoft.com/office/drawing/2014/main" val="3547206632"/>
                  </a:ext>
                </a:extLst>
              </a:tr>
              <a:tr h="462560">
                <a:tc>
                  <a:txBody>
                    <a:bodyPr/>
                    <a:lstStyle/>
                    <a:p>
                      <a:r>
                        <a:rPr lang="en-US"/>
                        <a:t>UAE</a:t>
                      </a:r>
                    </a:p>
                  </a:txBody>
                  <a:tcPr anchor="ctr">
                    <a:solidFill>
                      <a:schemeClr val="accent4">
                        <a:lumMod val="60000"/>
                        <a:lumOff val="40000"/>
                      </a:schemeClr>
                    </a:solidFill>
                  </a:tcPr>
                </a:tc>
                <a:tc>
                  <a:txBody>
                    <a:bodyPr/>
                    <a:lstStyle/>
                    <a:p>
                      <a:endParaRPr lang="en-US"/>
                    </a:p>
                  </a:txBody>
                  <a:tcPr anchor="ctr">
                    <a:solidFill>
                      <a:schemeClr val="accent4">
                        <a:lumMod val="60000"/>
                        <a:lumOff val="40000"/>
                      </a:schemeClr>
                    </a:solidFill>
                  </a:tcPr>
                </a:tc>
                <a:tc>
                  <a:txBody>
                    <a:bodyPr/>
                    <a:lstStyle/>
                    <a:p>
                      <a:endParaRPr lang="en-US"/>
                    </a:p>
                  </a:txBody>
                  <a:tcPr anchor="ctr">
                    <a:solidFill>
                      <a:schemeClr val="accent4">
                        <a:lumMod val="60000"/>
                        <a:lumOff val="40000"/>
                      </a:schemeClr>
                    </a:solidFill>
                  </a:tcPr>
                </a:tc>
                <a:tc>
                  <a:txBody>
                    <a:bodyPr/>
                    <a:lstStyle/>
                    <a:p>
                      <a:endParaRPr lang="en-US"/>
                    </a:p>
                  </a:txBody>
                  <a:tcPr anchor="ctr">
                    <a:solidFill>
                      <a:schemeClr val="accent4">
                        <a:lumMod val="60000"/>
                        <a:lumOff val="40000"/>
                      </a:schemeClr>
                    </a:solidFill>
                  </a:tcPr>
                </a:tc>
                <a:extLst>
                  <a:ext uri="{0D108BD9-81ED-4DB2-BD59-A6C34878D82A}">
                    <a16:rowId xmlns:a16="http://schemas.microsoft.com/office/drawing/2014/main" val="1814255835"/>
                  </a:ext>
                </a:extLst>
              </a:tr>
              <a:tr h="462560">
                <a:tc>
                  <a:txBody>
                    <a:bodyPr/>
                    <a:lstStyle/>
                    <a:p>
                      <a:r>
                        <a:rPr lang="en-US"/>
                        <a:t>LAP myomectomy</a:t>
                      </a:r>
                    </a:p>
                  </a:txBody>
                  <a:tcPr anchor="ctr">
                    <a:solidFill>
                      <a:schemeClr val="accent6">
                        <a:lumMod val="20000"/>
                        <a:lumOff val="80000"/>
                      </a:schemeClr>
                    </a:solidFill>
                  </a:tcPr>
                </a:tc>
                <a:tc>
                  <a:txBody>
                    <a:bodyPr/>
                    <a:lstStyle/>
                    <a:p>
                      <a:endParaRPr lang="en-US"/>
                    </a:p>
                  </a:txBody>
                  <a:tcPr anchor="ctr">
                    <a:solidFill>
                      <a:schemeClr val="accent6">
                        <a:lumMod val="20000"/>
                        <a:lumOff val="80000"/>
                      </a:schemeClr>
                    </a:solidFill>
                  </a:tcPr>
                </a:tc>
                <a:tc>
                  <a:txBody>
                    <a:bodyPr/>
                    <a:lstStyle/>
                    <a:p>
                      <a:endParaRPr lang="en-US"/>
                    </a:p>
                  </a:txBody>
                  <a:tcPr anchor="ctr">
                    <a:solidFill>
                      <a:schemeClr val="accent6">
                        <a:lumMod val="20000"/>
                        <a:lumOff val="80000"/>
                      </a:schemeClr>
                    </a:solidFill>
                  </a:tcPr>
                </a:tc>
                <a:tc>
                  <a:txBody>
                    <a:bodyPr/>
                    <a:lstStyle/>
                    <a:p>
                      <a:endParaRPr lang="en-US"/>
                    </a:p>
                  </a:txBody>
                  <a:tcPr anchor="ctr">
                    <a:solidFill>
                      <a:schemeClr val="accent6">
                        <a:lumMod val="20000"/>
                        <a:lumOff val="80000"/>
                      </a:schemeClr>
                    </a:solidFill>
                  </a:tcPr>
                </a:tc>
                <a:extLst>
                  <a:ext uri="{0D108BD9-81ED-4DB2-BD59-A6C34878D82A}">
                    <a16:rowId xmlns:a16="http://schemas.microsoft.com/office/drawing/2014/main" val="3098888887"/>
                  </a:ext>
                </a:extLst>
              </a:tr>
              <a:tr h="462560">
                <a:tc>
                  <a:txBody>
                    <a:bodyPr/>
                    <a:lstStyle/>
                    <a:p>
                      <a:r>
                        <a:rPr lang="en-US"/>
                        <a:t>LSC myomectomy</a:t>
                      </a:r>
                    </a:p>
                  </a:txBody>
                  <a:tcPr anchor="ctr">
                    <a:solidFill>
                      <a:schemeClr val="accent6">
                        <a:lumMod val="60000"/>
                        <a:lumOff val="40000"/>
                      </a:schemeClr>
                    </a:solidFill>
                  </a:tcPr>
                </a:tc>
                <a:tc>
                  <a:txBody>
                    <a:bodyPr/>
                    <a:lstStyle/>
                    <a:p>
                      <a:endParaRPr lang="en-US"/>
                    </a:p>
                  </a:txBody>
                  <a:tcPr anchor="ctr">
                    <a:solidFill>
                      <a:schemeClr val="accent6">
                        <a:lumMod val="60000"/>
                        <a:lumOff val="40000"/>
                      </a:schemeClr>
                    </a:solidFill>
                  </a:tcPr>
                </a:tc>
                <a:tc>
                  <a:txBody>
                    <a:bodyPr/>
                    <a:lstStyle/>
                    <a:p>
                      <a:endParaRPr lang="en-US"/>
                    </a:p>
                  </a:txBody>
                  <a:tcPr anchor="ctr">
                    <a:solidFill>
                      <a:schemeClr val="accent6">
                        <a:lumMod val="60000"/>
                        <a:lumOff val="40000"/>
                      </a:schemeClr>
                    </a:solidFill>
                  </a:tcPr>
                </a:tc>
                <a:tc>
                  <a:txBody>
                    <a:bodyPr/>
                    <a:lstStyle/>
                    <a:p>
                      <a:endParaRPr lang="en-US"/>
                    </a:p>
                  </a:txBody>
                  <a:tcPr anchor="ctr">
                    <a:solidFill>
                      <a:schemeClr val="accent6">
                        <a:lumMod val="60000"/>
                        <a:lumOff val="40000"/>
                      </a:schemeClr>
                    </a:solidFill>
                  </a:tcPr>
                </a:tc>
                <a:extLst>
                  <a:ext uri="{0D108BD9-81ED-4DB2-BD59-A6C34878D82A}">
                    <a16:rowId xmlns:a16="http://schemas.microsoft.com/office/drawing/2014/main" val="1678594591"/>
                  </a:ext>
                </a:extLst>
              </a:tr>
            </a:tbl>
          </a:graphicData>
        </a:graphic>
      </p:graphicFrame>
      <p:pic>
        <p:nvPicPr>
          <p:cNvPr id="5" name="Picture 4">
            <a:extLst>
              <a:ext uri="{FF2B5EF4-FFF2-40B4-BE49-F238E27FC236}">
                <a16:creationId xmlns:a16="http://schemas.microsoft.com/office/drawing/2014/main" id="{7B66953E-3183-E641-BE37-DF18AC605024}"/>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468013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84A-B65B-EE48-AFA2-1456D30E7BAD}"/>
              </a:ext>
            </a:extLst>
          </p:cNvPr>
          <p:cNvSpPr>
            <a:spLocks noGrp="1"/>
          </p:cNvSpPr>
          <p:nvPr>
            <p:ph type="title"/>
          </p:nvPr>
        </p:nvSpPr>
        <p:spPr/>
        <p:txBody>
          <a:bodyPr/>
          <a:lstStyle/>
          <a:p>
            <a:r>
              <a:rPr lang="en-US"/>
              <a:t>Ca lâm sàng 5, trang 3</a:t>
            </a:r>
            <a:br>
              <a:rPr lang="en-US"/>
            </a:br>
            <a:r>
              <a:rPr lang="en-US"/>
              <a:t>Người ta đã quyết định “empirical Rx”…</a:t>
            </a:r>
          </a:p>
        </p:txBody>
      </p:sp>
      <p:sp>
        <p:nvSpPr>
          <p:cNvPr id="3" name="Content Placeholder 2">
            <a:extLst>
              <a:ext uri="{FF2B5EF4-FFF2-40B4-BE49-F238E27FC236}">
                <a16:creationId xmlns:a16="http://schemas.microsoft.com/office/drawing/2014/main" id="{176B77EE-D363-CD4B-B488-61B1F3D15E42}"/>
              </a:ext>
            </a:extLst>
          </p:cNvPr>
          <p:cNvSpPr>
            <a:spLocks noGrp="1"/>
          </p:cNvSpPr>
          <p:nvPr>
            <p:ph idx="1"/>
          </p:nvPr>
        </p:nvSpPr>
        <p:spPr/>
        <p:txBody>
          <a:bodyPr/>
          <a:lstStyle/>
          <a:p>
            <a:pPr>
              <a:spcAft>
                <a:spcPts val="1200"/>
              </a:spcAft>
            </a:pPr>
            <a:r>
              <a:rPr lang="en-US"/>
              <a:t>Bản đồ qua MRI sau điều trị “empirical”</a:t>
            </a:r>
          </a:p>
          <a:p>
            <a:endParaRPr lang="en-US"/>
          </a:p>
          <a:p>
            <a:endParaRPr lang="en-US"/>
          </a:p>
          <a:p>
            <a:endParaRPr lang="en-US"/>
          </a:p>
          <a:p>
            <a:pPr marL="0" indent="0">
              <a:buNone/>
            </a:pPr>
            <a:endParaRPr lang="en-US"/>
          </a:p>
          <a:p>
            <a:r>
              <a:rPr lang="en-US"/>
              <a:t>Nội soi buồng tử cung sau điều trị “empirical”</a:t>
            </a:r>
          </a:p>
          <a:p>
            <a:endParaRPr lang="en-US"/>
          </a:p>
          <a:p>
            <a:pPr marL="0" indent="0">
              <a:buNone/>
            </a:pPr>
            <a:endParaRPr lang="en-US"/>
          </a:p>
          <a:p>
            <a:endParaRPr lang="en-US"/>
          </a:p>
          <a:p>
            <a:endParaRPr lang="en-US"/>
          </a:p>
          <a:p>
            <a:endParaRPr lang="en-US"/>
          </a:p>
          <a:p>
            <a:endParaRPr lang="en-US"/>
          </a:p>
        </p:txBody>
      </p:sp>
      <p:pic>
        <p:nvPicPr>
          <p:cNvPr id="6" name="Picture 5">
            <a:extLst>
              <a:ext uri="{FF2B5EF4-FFF2-40B4-BE49-F238E27FC236}">
                <a16:creationId xmlns:a16="http://schemas.microsoft.com/office/drawing/2014/main" id="{7938968D-30B3-464E-838C-BD9C8475E65D}"/>
              </a:ext>
            </a:extLst>
          </p:cNvPr>
          <p:cNvPicPr>
            <a:picLocks noChangeAspect="1"/>
          </p:cNvPicPr>
          <p:nvPr/>
        </p:nvPicPr>
        <p:blipFill>
          <a:blip r:embed="rId2"/>
          <a:stretch>
            <a:fillRect/>
          </a:stretch>
        </p:blipFill>
        <p:spPr>
          <a:xfrm>
            <a:off x="5846424" y="6093296"/>
            <a:ext cx="2758024" cy="558700"/>
          </a:xfrm>
          <a:prstGeom prst="rect">
            <a:avLst/>
          </a:prstGeom>
        </p:spPr>
      </p:pic>
      <p:pic>
        <p:nvPicPr>
          <p:cNvPr id="12" name="Picture 11">
            <a:extLst>
              <a:ext uri="{FF2B5EF4-FFF2-40B4-BE49-F238E27FC236}">
                <a16:creationId xmlns:a16="http://schemas.microsoft.com/office/drawing/2014/main" id="{0966A089-0580-A243-90F2-1CE24F8194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095" y="1844824"/>
            <a:ext cx="2174026"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30680D9-0127-634A-9106-4012476698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73607" y="1844824"/>
            <a:ext cx="2194737"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682341D-E912-564E-A30F-259E590EF10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9351" y="1844824"/>
            <a:ext cx="2174026"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9FA6095-46EF-134D-B74D-0853B69D6A52}"/>
              </a:ext>
            </a:extLst>
          </p:cNvPr>
          <p:cNvPicPr>
            <a:picLocks noChangeAspect="1"/>
          </p:cNvPicPr>
          <p:nvPr/>
        </p:nvPicPr>
        <p:blipFill rotWithShape="1">
          <a:blip r:embed="rId6">
            <a:extLst>
              <a:ext uri="{28A0092B-C50C-407E-A947-70E740481C1C}">
                <a14:useLocalDpi xmlns:a14="http://schemas.microsoft.com/office/drawing/2010/main" val="0"/>
              </a:ext>
            </a:extLst>
          </a:blip>
          <a:srcRect l="6320"/>
          <a:stretch/>
        </p:blipFill>
        <p:spPr bwMode="auto">
          <a:xfrm>
            <a:off x="6094814" y="4221088"/>
            <a:ext cx="2437626"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460C9CB-3D37-9C45-B802-F25B465719CB}"/>
              </a:ext>
            </a:extLst>
          </p:cNvPr>
          <p:cNvPicPr>
            <a:picLocks noChangeAspect="1"/>
          </p:cNvPicPr>
          <p:nvPr/>
        </p:nvPicPr>
        <p:blipFill rotWithShape="1">
          <a:blip r:embed="rId7">
            <a:extLst>
              <a:ext uri="{28A0092B-C50C-407E-A947-70E740481C1C}">
                <a14:useLocalDpi xmlns:a14="http://schemas.microsoft.com/office/drawing/2010/main" val="0"/>
              </a:ext>
            </a:extLst>
          </a:blip>
          <a:srcRect l="3823"/>
          <a:stretch/>
        </p:blipFill>
        <p:spPr bwMode="auto">
          <a:xfrm>
            <a:off x="3502526" y="4221088"/>
            <a:ext cx="2502601"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F9CDB4A-B89B-9048-A1F4-0DE1FF63DEC7}"/>
              </a:ext>
            </a:extLst>
          </p:cNvPr>
          <p:cNvPicPr>
            <a:picLocks noChangeAspect="1"/>
          </p:cNvPicPr>
          <p:nvPr/>
        </p:nvPicPr>
        <p:blipFill rotWithShape="1">
          <a:blip r:embed="rId8">
            <a:extLst>
              <a:ext uri="{28A0092B-C50C-407E-A947-70E740481C1C}">
                <a14:useLocalDpi xmlns:a14="http://schemas.microsoft.com/office/drawing/2010/main" val="0"/>
              </a:ext>
            </a:extLst>
          </a:blip>
          <a:srcRect l="3823"/>
          <a:stretch/>
        </p:blipFill>
        <p:spPr bwMode="auto">
          <a:xfrm>
            <a:off x="910238" y="4221088"/>
            <a:ext cx="2502601"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38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lstStyle/>
          <a:p>
            <a:r>
              <a:rPr lang="en-US"/>
              <a:t>Ca lâm sàng 6, trang 1</a:t>
            </a:r>
            <a:br>
              <a:rPr lang="en-US"/>
            </a:br>
            <a:r>
              <a:rPr lang="en-US"/>
              <a:t>“</a:t>
            </a:r>
            <a:r>
              <a:rPr lang="en-US" i="1"/>
              <a:t>Khi phải chọn giữa một trong ba…”</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34 tuổi, PARA 0000, khám vì thống kinh. Hiện đang là N</a:t>
            </a:r>
            <a:r>
              <a:rPr lang="en-US" baseline="-25000"/>
              <a:t>3</a:t>
            </a:r>
          </a:p>
          <a:p>
            <a:pPr algn="just"/>
            <a:r>
              <a:rPr lang="en-US"/>
              <a:t>Không tiền sử nội ngoại khoa đặc biệt. Cao 1.55 m. Nặng 50 kg</a:t>
            </a:r>
          </a:p>
          <a:p>
            <a:pPr algn="just"/>
            <a:r>
              <a:rPr lang="en-US"/>
              <a:t>Chu kì 28 ngày, đều, có kinh 5 ngày sạch</a:t>
            </a:r>
          </a:p>
          <a:p>
            <a:pPr algn="just"/>
            <a:r>
              <a:rPr lang="en-US"/>
              <a:t>Hiếm muộn 4 năm, đã từng điều trị bằng IVF nhưng thất bại</a:t>
            </a:r>
          </a:p>
          <a:p>
            <a:pPr algn="just"/>
            <a:r>
              <a:rPr lang="en-US"/>
              <a:t>Thống kinh từ khi dậy thì, mức độ và thời gian tăng dần. Hiện đau rất nhiều, trước và suốt thời gian hành kinh, dù có NSAIDs</a:t>
            </a:r>
          </a:p>
          <a:p>
            <a:pPr algn="just"/>
            <a:r>
              <a:rPr lang="en-US"/>
              <a:t>Từ vài tháng nay có thêm xuất huyết âm đạo bất thường, vào ½ sau chu kì, máu đỏ, lượng ít, tự cầm sau vài ngày</a:t>
            </a:r>
          </a:p>
          <a:p>
            <a:pPr algn="just"/>
            <a:r>
              <a:rPr lang="en-US"/>
              <a:t>Khám mỏ vịt: cổ tử cung láng, máu kinh ít, phù hợp với N</a:t>
            </a:r>
            <a:r>
              <a:rPr lang="en-US" baseline="-25000"/>
              <a:t>3</a:t>
            </a:r>
          </a:p>
          <a:p>
            <a:pPr algn="just"/>
            <a:r>
              <a:rPr lang="en-US"/>
              <a:t>Khám âm đạo: tử cung to khoảng tử cung mang thai 10 tuần, mật độ, cứng, di động rất kém. 2 phần phụ không sờ chạm. Douglas cứng, rất đau khi chạm</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1511709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37FB-493F-0042-803A-BA44A775DDB9}"/>
              </a:ext>
            </a:extLst>
          </p:cNvPr>
          <p:cNvSpPr>
            <a:spLocks noGrp="1"/>
          </p:cNvSpPr>
          <p:nvPr>
            <p:ph type="title"/>
          </p:nvPr>
        </p:nvSpPr>
        <p:spPr/>
        <p:txBody>
          <a:bodyPr/>
          <a:lstStyle/>
          <a:p>
            <a:r>
              <a:rPr lang="en-US" b="0" err="1"/>
              <a:t>Phần</a:t>
            </a:r>
            <a:r>
              <a:rPr lang="en-US" b="0"/>
              <a:t> </a:t>
            </a:r>
            <a:r>
              <a:rPr lang="en-US"/>
              <a:t>I</a:t>
            </a:r>
            <a:r>
              <a:rPr lang="en-US" b="0"/>
              <a:t>, </a:t>
            </a:r>
            <a:r>
              <a:rPr lang="en-US" b="0" err="1"/>
              <a:t>trang</a:t>
            </a:r>
            <a:r>
              <a:rPr lang="en-US" b="0"/>
              <a:t> </a:t>
            </a:r>
            <a:r>
              <a:rPr lang="en-US"/>
              <a:t>2</a:t>
            </a:r>
            <a:br>
              <a:rPr lang="en-US" b="0"/>
            </a:br>
            <a:r>
              <a:rPr lang="en-US" err="1"/>
              <a:t>Dễ dàng</a:t>
            </a:r>
            <a:r>
              <a:rPr lang="en-US"/>
              <a:t>…?</a:t>
            </a:r>
          </a:p>
        </p:txBody>
      </p:sp>
      <p:sp>
        <p:nvSpPr>
          <p:cNvPr id="3" name="Content Placeholder 2">
            <a:extLst>
              <a:ext uri="{FF2B5EF4-FFF2-40B4-BE49-F238E27FC236}">
                <a16:creationId xmlns:a16="http://schemas.microsoft.com/office/drawing/2014/main" id="{4A97EF47-DD5C-EB49-8D43-12BBB74D9E8E}"/>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err="1"/>
              <a:t>Nhận diện được các đặc trưng hình ảnh học cho phép định hướng chẩn đoán một cấu trúc lành tính ở tử cung</a:t>
            </a:r>
          </a:p>
          <a:p>
            <a:pPr lvl="1"/>
            <a:endParaRPr lang="en-US"/>
          </a:p>
          <a:p>
            <a:endParaRPr lang="en-US"/>
          </a:p>
        </p:txBody>
      </p:sp>
      <p:sp>
        <p:nvSpPr>
          <p:cNvPr id="4" name="Content Placeholder 3">
            <a:extLst>
              <a:ext uri="{FF2B5EF4-FFF2-40B4-BE49-F238E27FC236}">
                <a16:creationId xmlns:a16="http://schemas.microsoft.com/office/drawing/2014/main" id="{0DEC371C-8499-A743-8B9F-5ACC74A17A38}"/>
              </a:ext>
            </a:extLst>
          </p:cNvPr>
          <p:cNvSpPr>
            <a:spLocks noGrp="1"/>
          </p:cNvSpPr>
          <p:nvPr>
            <p:ph sz="half" idx="2"/>
          </p:nvPr>
        </p:nvSpPr>
        <p:spPr/>
        <p:txBody>
          <a:bodyPr/>
          <a:lstStyle/>
          <a:p>
            <a:r>
              <a:rPr lang="en-US" err="1"/>
              <a:t>Bạn</a:t>
            </a:r>
            <a:r>
              <a:rPr lang="en-US"/>
              <a:t> </a:t>
            </a:r>
            <a:r>
              <a:rPr lang="en-US" err="1"/>
              <a:t>hãy</a:t>
            </a:r>
            <a:r>
              <a:rPr lang="en-US"/>
              <a:t>:</a:t>
            </a:r>
          </a:p>
          <a:p>
            <a:pPr lvl="1"/>
            <a:r>
              <a:rPr lang="en-US" b="0" err="1"/>
              <a:t>Xác định </a:t>
            </a:r>
            <a:r>
              <a:rPr lang="en-US"/>
              <a:t>các đặc điểm hình ảnh học trên siêu âm grey-scale cho phép chẩn đoán</a:t>
            </a:r>
            <a:endParaRPr lang="en-US" b="0"/>
          </a:p>
          <a:p>
            <a:pPr lvl="1"/>
            <a:r>
              <a:rPr lang="en-US"/>
              <a:t>Bình luận về kết luận của người thực hiện siêu âm grey-scale</a:t>
            </a:r>
          </a:p>
          <a:p>
            <a:pPr lvl="1"/>
            <a:r>
              <a:rPr lang="en-US"/>
              <a:t>Bình luận về sự cần thiết hay không cần thiết của các phương pháp khảo sát hình ảnh khác</a:t>
            </a:r>
            <a:r>
              <a:rPr lang="en-US" b="0"/>
              <a:t> </a:t>
            </a:r>
          </a:p>
        </p:txBody>
      </p:sp>
      <p:pic>
        <p:nvPicPr>
          <p:cNvPr id="7" name="Picture 6">
            <a:extLst>
              <a:ext uri="{FF2B5EF4-FFF2-40B4-BE49-F238E27FC236}">
                <a16:creationId xmlns:a16="http://schemas.microsoft.com/office/drawing/2014/main" id="{E57F7C6C-2C1E-574F-8731-596FE7B04A5F}"/>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1213611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F84A-3134-BD49-A396-FEA2E5B86653}"/>
              </a:ext>
            </a:extLst>
          </p:cNvPr>
          <p:cNvSpPr>
            <a:spLocks noGrp="1"/>
          </p:cNvSpPr>
          <p:nvPr>
            <p:ph type="title"/>
          </p:nvPr>
        </p:nvSpPr>
        <p:spPr/>
        <p:txBody>
          <a:bodyPr>
            <a:normAutofit/>
          </a:bodyPr>
          <a:lstStyle/>
          <a:p>
            <a:r>
              <a:rPr lang="en-US"/>
              <a:t>Ca lâm sàng 6, trang 2</a:t>
            </a:r>
            <a:br>
              <a:rPr lang="en-US"/>
            </a:br>
            <a:r>
              <a:rPr lang="en-US"/>
              <a:t>Cộng hưởng từ, siêu âm và SIS…</a:t>
            </a:r>
          </a:p>
        </p:txBody>
      </p:sp>
      <p:sp>
        <p:nvSpPr>
          <p:cNvPr id="3" name="Content Placeholder 2">
            <a:extLst>
              <a:ext uri="{FF2B5EF4-FFF2-40B4-BE49-F238E27FC236}">
                <a16:creationId xmlns:a16="http://schemas.microsoft.com/office/drawing/2014/main" id="{B0BF0ECB-8249-BC41-B8F8-A511E542DC64}"/>
              </a:ext>
            </a:extLst>
          </p:cNvPr>
          <p:cNvSpPr>
            <a:spLocks noGrp="1"/>
          </p:cNvSpPr>
          <p:nvPr>
            <p:ph idx="1"/>
          </p:nvPr>
        </p:nvSpPr>
        <p:spPr/>
        <p:txBody>
          <a:bodyPr>
            <a:normAutofit/>
          </a:bodyPr>
          <a:lstStyle/>
          <a:p>
            <a:pPr algn="just"/>
            <a:r>
              <a:rPr lang="en-US"/>
              <a:t>Đã được làm MRI 2 lần, lần cuối là thời điểm hiện tại (N</a:t>
            </a:r>
            <a:r>
              <a:rPr lang="en-US" baseline="-25000"/>
              <a:t>10</a:t>
            </a:r>
            <a:r>
              <a:rPr lang="en-US">
                <a:sym typeface="Wingdings" pitchFamily="2" charset="2"/>
              </a:rPr>
              <a:t>)</a:t>
            </a:r>
            <a:r>
              <a:rPr lang="en-US"/>
              <a:t> </a:t>
            </a:r>
          </a:p>
          <a:p>
            <a:pPr lvl="1" algn="just"/>
            <a:r>
              <a:rPr lang="en-US"/>
              <a:t>Tử cung to, hình cầu, không cân đối, cơ tử cung thành sau thành sau dầy hơn thành trước</a:t>
            </a:r>
          </a:p>
          <a:p>
            <a:pPr lvl="1" algn="just"/>
            <a:r>
              <a:rPr lang="en-US"/>
              <a:t>Trên T2 hiện diện các ổ tăng tín hiệu nằm rải rác trong cơ </a:t>
            </a:r>
          </a:p>
          <a:p>
            <a:pPr algn="just"/>
            <a:r>
              <a:rPr lang="en-US"/>
              <a:t>Đã được khảo sát siêu âm Doppler, thực hiện ở N</a:t>
            </a:r>
            <a:r>
              <a:rPr lang="en-US" baseline="-25000"/>
              <a:t>21</a:t>
            </a:r>
            <a:r>
              <a:rPr lang="en-US"/>
              <a:t>: </a:t>
            </a:r>
          </a:p>
          <a:p>
            <a:pPr lvl="1" algn="just"/>
            <a:r>
              <a:rPr lang="en-US"/>
              <a:t>Tử cung ngã sau, dAP = 55 mm, cấu trúc cơ không đều, có vùng phản âm hỗn hợp thành sau d = 30 mm, giới hạn kém, có hình ảnh tưới máu bên trong</a:t>
            </a:r>
          </a:p>
          <a:p>
            <a:pPr lvl="1" algn="just"/>
            <a:r>
              <a:rPr lang="en-US"/>
              <a:t>Nội mạc tử cung dầy 15 mm, có vùng tăng âm mạnh</a:t>
            </a:r>
          </a:p>
          <a:p>
            <a:pPr lvl="0" algn="just"/>
            <a:r>
              <a:rPr lang="en-US"/>
              <a:t>Đã được thực hiện siêu âm bơm nước, thực hiện ở N</a:t>
            </a:r>
            <a:r>
              <a:rPr lang="en-US" baseline="-25000"/>
              <a:t>10</a:t>
            </a:r>
            <a:r>
              <a:rPr lang="en-US"/>
              <a:t>: </a:t>
            </a:r>
          </a:p>
          <a:p>
            <a:pPr lvl="1" algn="just"/>
            <a:r>
              <a:rPr lang="en-US"/>
              <a:t>Có khối chân hẹp, d = 1.5 cm * 0.5 cm, không quan sát thấy  mạch máu điển hình của polyp </a:t>
            </a:r>
          </a:p>
        </p:txBody>
      </p:sp>
      <p:pic>
        <p:nvPicPr>
          <p:cNvPr id="4" name="Picture 3">
            <a:extLst>
              <a:ext uri="{FF2B5EF4-FFF2-40B4-BE49-F238E27FC236}">
                <a16:creationId xmlns:a16="http://schemas.microsoft.com/office/drawing/2014/main" id="{352B5673-2BFE-854F-9C8E-04283ACB5325}"/>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4158328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84A-B65B-EE48-AFA2-1456D30E7BAD}"/>
              </a:ext>
            </a:extLst>
          </p:cNvPr>
          <p:cNvSpPr>
            <a:spLocks noGrp="1"/>
          </p:cNvSpPr>
          <p:nvPr>
            <p:ph type="title"/>
          </p:nvPr>
        </p:nvSpPr>
        <p:spPr/>
        <p:txBody>
          <a:bodyPr/>
          <a:lstStyle/>
          <a:p>
            <a:r>
              <a:rPr lang="en-US"/>
              <a:t>Ca lâm sàng 6, trang 3</a:t>
            </a:r>
            <a:br>
              <a:rPr lang="en-US"/>
            </a:br>
            <a:r>
              <a:rPr lang="en-US"/>
              <a:t>Hình ảnh và thông tin bổ sung…</a:t>
            </a:r>
          </a:p>
        </p:txBody>
      </p:sp>
      <p:sp>
        <p:nvSpPr>
          <p:cNvPr id="3" name="Content Placeholder 2">
            <a:extLst>
              <a:ext uri="{FF2B5EF4-FFF2-40B4-BE49-F238E27FC236}">
                <a16:creationId xmlns:a16="http://schemas.microsoft.com/office/drawing/2014/main" id="{176B77EE-D363-CD4B-B488-61B1F3D15E42}"/>
              </a:ext>
            </a:extLst>
          </p:cNvPr>
          <p:cNvSpPr>
            <a:spLocks noGrp="1"/>
          </p:cNvSpPr>
          <p:nvPr>
            <p:ph idx="1"/>
          </p:nvPr>
        </p:nvSpPr>
        <p:spPr/>
        <p:txBody>
          <a:bodyPr/>
          <a:lstStyle/>
          <a:p>
            <a:r>
              <a:rPr lang="en-US"/>
              <a:t>MRI (2 năm trước)</a:t>
            </a:r>
          </a:p>
          <a:p>
            <a:endParaRPr lang="en-US"/>
          </a:p>
          <a:p>
            <a:endParaRPr lang="en-US"/>
          </a:p>
          <a:p>
            <a:endParaRPr lang="en-US"/>
          </a:p>
          <a:p>
            <a:pPr marL="0" indent="0">
              <a:buNone/>
            </a:pPr>
            <a:endParaRPr lang="en-US"/>
          </a:p>
          <a:p>
            <a:r>
              <a:rPr lang="en-US"/>
              <a:t>MRI (hiện nay) 				SIS (hiện nay)</a:t>
            </a:r>
          </a:p>
          <a:p>
            <a:pPr marL="0" indent="0">
              <a:buNone/>
            </a:pPr>
            <a:endParaRPr lang="en-US"/>
          </a:p>
          <a:p>
            <a:endParaRPr lang="en-US"/>
          </a:p>
          <a:p>
            <a:endParaRPr lang="en-US"/>
          </a:p>
          <a:p>
            <a:endParaRPr lang="en-US"/>
          </a:p>
          <a:p>
            <a:endParaRPr lang="en-US"/>
          </a:p>
          <a:p>
            <a:endParaRPr lang="en-US"/>
          </a:p>
        </p:txBody>
      </p:sp>
      <p:pic>
        <p:nvPicPr>
          <p:cNvPr id="6" name="Picture 5">
            <a:extLst>
              <a:ext uri="{FF2B5EF4-FFF2-40B4-BE49-F238E27FC236}">
                <a16:creationId xmlns:a16="http://schemas.microsoft.com/office/drawing/2014/main" id="{7938968D-30B3-464E-838C-BD9C8475E65D}"/>
              </a:ext>
            </a:extLst>
          </p:cNvPr>
          <p:cNvPicPr>
            <a:picLocks noChangeAspect="1"/>
          </p:cNvPicPr>
          <p:nvPr/>
        </p:nvPicPr>
        <p:blipFill>
          <a:blip r:embed="rId2"/>
          <a:stretch>
            <a:fillRect/>
          </a:stretch>
        </p:blipFill>
        <p:spPr>
          <a:xfrm>
            <a:off x="5846424" y="6093296"/>
            <a:ext cx="2758024" cy="558700"/>
          </a:xfrm>
          <a:prstGeom prst="rect">
            <a:avLst/>
          </a:prstGeom>
        </p:spPr>
      </p:pic>
      <p:pic>
        <p:nvPicPr>
          <p:cNvPr id="8" name="Picture 7" descr="A picture containing photo, black, sitting, bird&#10;&#10;Description automatically generated">
            <a:extLst>
              <a:ext uri="{FF2B5EF4-FFF2-40B4-BE49-F238E27FC236}">
                <a16:creationId xmlns:a16="http://schemas.microsoft.com/office/drawing/2014/main" id="{F8A581A2-B938-0049-8AAF-93EF8FB91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844824"/>
            <a:ext cx="1996507" cy="1800000"/>
          </a:xfrm>
          <a:prstGeom prst="rect">
            <a:avLst/>
          </a:prstGeom>
          <a:ln w="19050">
            <a:solidFill>
              <a:schemeClr val="accent3">
                <a:lumMod val="50000"/>
              </a:schemeClr>
            </a:solidFill>
          </a:ln>
        </p:spPr>
      </p:pic>
      <p:pic>
        <p:nvPicPr>
          <p:cNvPr id="10" name="Picture 9" descr="A picture containing photo, sitting, black, bear&#10;&#10;Description automatically generated">
            <a:extLst>
              <a:ext uri="{FF2B5EF4-FFF2-40B4-BE49-F238E27FC236}">
                <a16:creationId xmlns:a16="http://schemas.microsoft.com/office/drawing/2014/main" id="{377838D2-B2E1-764E-B05E-1DB730D82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2199" y="1848664"/>
            <a:ext cx="2014097" cy="1800000"/>
          </a:xfrm>
          <a:prstGeom prst="rect">
            <a:avLst/>
          </a:prstGeom>
          <a:ln w="19050">
            <a:solidFill>
              <a:schemeClr val="accent3">
                <a:lumMod val="50000"/>
              </a:schemeClr>
            </a:solidFill>
          </a:ln>
        </p:spPr>
      </p:pic>
      <p:pic>
        <p:nvPicPr>
          <p:cNvPr id="11" name="Picture 10" descr="A close up of an animal&#10;&#10;Description automatically generated">
            <a:extLst>
              <a:ext uri="{FF2B5EF4-FFF2-40B4-BE49-F238E27FC236}">
                <a16:creationId xmlns:a16="http://schemas.microsoft.com/office/drawing/2014/main" id="{1551DDF6-81A3-6E4D-9B29-F8303F73DA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1959" y="1848664"/>
            <a:ext cx="2014097" cy="1800000"/>
          </a:xfrm>
          <a:prstGeom prst="rect">
            <a:avLst/>
          </a:prstGeom>
          <a:ln w="19050">
            <a:solidFill>
              <a:schemeClr val="accent3">
                <a:lumMod val="50000"/>
              </a:schemeClr>
            </a:solidFill>
          </a:ln>
        </p:spPr>
      </p:pic>
      <p:pic>
        <p:nvPicPr>
          <p:cNvPr id="9" name="Picture 8">
            <a:extLst>
              <a:ext uri="{FF2B5EF4-FFF2-40B4-BE49-F238E27FC236}">
                <a16:creationId xmlns:a16="http://schemas.microsoft.com/office/drawing/2014/main" id="{A07AD949-DA4F-904F-87EE-7ED901A27B9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4077272"/>
            <a:ext cx="2193013"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8A965DE-7C54-9F44-A583-0C1DC378A7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6819" y="4077272"/>
            <a:ext cx="2193013" cy="180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09C273F-0CC4-B145-BDDC-BAECCAA4E0B4}"/>
              </a:ext>
            </a:extLst>
          </p:cNvPr>
          <p:cNvPicPr>
            <a:picLocks noChangeAspect="1"/>
          </p:cNvPicPr>
          <p:nvPr/>
        </p:nvPicPr>
        <p:blipFill rotWithShape="1">
          <a:blip r:embed="rId8">
            <a:extLst>
              <a:ext uri="{28A0092B-C50C-407E-A947-70E740481C1C}">
                <a14:useLocalDpi xmlns:a14="http://schemas.microsoft.com/office/drawing/2010/main" val="0"/>
              </a:ext>
            </a:extLst>
          </a:blip>
          <a:srcRect l="2750" t="9330" r="25253"/>
          <a:stretch/>
        </p:blipFill>
        <p:spPr>
          <a:xfrm>
            <a:off x="5940152" y="4069556"/>
            <a:ext cx="1995008" cy="1800000"/>
          </a:xfrm>
          <a:prstGeom prst="rect">
            <a:avLst/>
          </a:prstGeom>
          <a:ln w="19050">
            <a:solidFill>
              <a:schemeClr val="accent3">
                <a:lumMod val="50000"/>
              </a:schemeClr>
            </a:solidFill>
          </a:ln>
        </p:spPr>
      </p:pic>
    </p:spTree>
    <p:extLst>
      <p:ext uri="{BB962C8B-B14F-4D97-AF65-F5344CB8AC3E}">
        <p14:creationId xmlns:p14="http://schemas.microsoft.com/office/powerpoint/2010/main" val="4217822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84A-B65B-EE48-AFA2-1456D30E7BAD}"/>
              </a:ext>
            </a:extLst>
          </p:cNvPr>
          <p:cNvSpPr>
            <a:spLocks noGrp="1"/>
          </p:cNvSpPr>
          <p:nvPr>
            <p:ph type="title"/>
          </p:nvPr>
        </p:nvSpPr>
        <p:spPr/>
        <p:txBody>
          <a:bodyPr/>
          <a:lstStyle/>
          <a:p>
            <a:r>
              <a:rPr lang="en-US"/>
              <a:t>Đau vùng chậu mạn, xu hướng tăng nặng</a:t>
            </a:r>
            <a:br>
              <a:rPr lang="en-US"/>
            </a:br>
            <a:r>
              <a:rPr lang="en-US"/>
              <a:t>MRI cho thấy ổ tăng tín hiệu trên T2</a:t>
            </a:r>
          </a:p>
        </p:txBody>
      </p:sp>
      <p:sp>
        <p:nvSpPr>
          <p:cNvPr id="3" name="Content Placeholder 2">
            <a:extLst>
              <a:ext uri="{FF2B5EF4-FFF2-40B4-BE49-F238E27FC236}">
                <a16:creationId xmlns:a16="http://schemas.microsoft.com/office/drawing/2014/main" id="{176B77EE-D363-CD4B-B488-61B1F3D15E42}"/>
              </a:ext>
            </a:extLst>
          </p:cNvPr>
          <p:cNvSpPr>
            <a:spLocks noGrp="1"/>
          </p:cNvSpPr>
          <p:nvPr>
            <p:ph idx="1"/>
          </p:nvPr>
        </p:nvSpPr>
        <p:spPr/>
        <p:txBody>
          <a:bodyPr/>
          <a:lstStyle/>
          <a:p>
            <a:r>
              <a:rPr lang="en-US"/>
              <a:t>Triệu chứng định hướng: đau vùng chậu mạn</a:t>
            </a:r>
          </a:p>
          <a:p>
            <a:r>
              <a:rPr lang="en-US"/>
              <a:t>Thoả 1 trong 2 tiêu chuẩn chẩn đoán adenomyosis trên MRI </a:t>
            </a:r>
          </a:p>
          <a:p>
            <a:pPr lvl="1"/>
            <a:r>
              <a:rPr lang="en-US"/>
              <a:t>JZ dầy, không đều </a:t>
            </a:r>
            <a:r>
              <a:rPr lang="en-US" i="1"/>
              <a:t>hay</a:t>
            </a:r>
            <a:r>
              <a:rPr lang="en-US"/>
              <a:t> foci tăng tín hiệu trên T2</a:t>
            </a:r>
          </a:p>
          <a:p>
            <a:endParaRPr lang="en-US"/>
          </a:p>
          <a:p>
            <a:endParaRPr lang="en-US"/>
          </a:p>
          <a:p>
            <a:endParaRPr lang="en-US"/>
          </a:p>
          <a:p>
            <a:endParaRPr lang="en-US"/>
          </a:p>
          <a:p>
            <a:endParaRPr lang="en-US"/>
          </a:p>
          <a:p>
            <a:endParaRPr lang="en-US"/>
          </a:p>
        </p:txBody>
      </p:sp>
      <p:pic>
        <p:nvPicPr>
          <p:cNvPr id="6" name="Picture 5">
            <a:extLst>
              <a:ext uri="{FF2B5EF4-FFF2-40B4-BE49-F238E27FC236}">
                <a16:creationId xmlns:a16="http://schemas.microsoft.com/office/drawing/2014/main" id="{7938968D-30B3-464E-838C-BD9C8475E65D}"/>
              </a:ext>
            </a:extLst>
          </p:cNvPr>
          <p:cNvPicPr>
            <a:picLocks noChangeAspect="1"/>
          </p:cNvPicPr>
          <p:nvPr/>
        </p:nvPicPr>
        <p:blipFill>
          <a:blip r:embed="rId2"/>
          <a:stretch>
            <a:fillRect/>
          </a:stretch>
        </p:blipFill>
        <p:spPr>
          <a:xfrm>
            <a:off x="5846424" y="6093296"/>
            <a:ext cx="2758024" cy="558700"/>
          </a:xfrm>
          <a:prstGeom prst="rect">
            <a:avLst/>
          </a:prstGeom>
        </p:spPr>
      </p:pic>
      <p:pic>
        <p:nvPicPr>
          <p:cNvPr id="12" name="Picture 11">
            <a:extLst>
              <a:ext uri="{FF2B5EF4-FFF2-40B4-BE49-F238E27FC236}">
                <a16:creationId xmlns:a16="http://schemas.microsoft.com/office/drawing/2014/main" id="{CC5291BF-5CF8-284B-A022-62302C5E0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852936"/>
            <a:ext cx="3508821" cy="288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6E9CA16-9415-B548-9F7C-383855C5DE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2777" y="2852936"/>
            <a:ext cx="3508821" cy="2880000"/>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5" name="Pentagon 14">
            <a:extLst>
              <a:ext uri="{FF2B5EF4-FFF2-40B4-BE49-F238E27FC236}">
                <a16:creationId xmlns:a16="http://schemas.microsoft.com/office/drawing/2014/main" id="{C1461210-78E4-8B4B-B98D-BA8F1A87E8C5}"/>
              </a:ext>
            </a:extLst>
          </p:cNvPr>
          <p:cNvSpPr/>
          <p:nvPr/>
        </p:nvSpPr>
        <p:spPr>
          <a:xfrm rot="5400000">
            <a:off x="5594890" y="3596440"/>
            <a:ext cx="978408" cy="484632"/>
          </a:xfrm>
          <a:prstGeom prst="homePlate">
            <a:avLst/>
          </a:prstGeom>
          <a:solidFill>
            <a:schemeClr val="accent3">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a:extLst>
              <a:ext uri="{FF2B5EF4-FFF2-40B4-BE49-F238E27FC236}">
                <a16:creationId xmlns:a16="http://schemas.microsoft.com/office/drawing/2014/main" id="{E4AC7FDE-D238-E44E-966B-B8C3872E238B}"/>
              </a:ext>
            </a:extLst>
          </p:cNvPr>
          <p:cNvSpPr/>
          <p:nvPr/>
        </p:nvSpPr>
        <p:spPr>
          <a:xfrm>
            <a:off x="1331640" y="3745672"/>
            <a:ext cx="978408" cy="484632"/>
          </a:xfrm>
          <a:prstGeom prst="homePlate">
            <a:avLst/>
          </a:prstGeom>
          <a:solidFill>
            <a:schemeClr val="accent3">
              <a:lumMod val="40000"/>
              <a:lumOff val="6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161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C0F4-A2C0-C745-BA53-96FBDC4D4F66}"/>
              </a:ext>
            </a:extLst>
          </p:cNvPr>
          <p:cNvSpPr>
            <a:spLocks noGrp="1"/>
          </p:cNvSpPr>
          <p:nvPr>
            <p:ph type="title"/>
          </p:nvPr>
        </p:nvSpPr>
        <p:spPr/>
        <p:txBody>
          <a:bodyPr/>
          <a:lstStyle/>
          <a:p>
            <a:r>
              <a:rPr lang="en-US"/>
              <a:t>Morphological Uterus Sonographic</a:t>
            </a:r>
            <a:br>
              <a:rPr lang="en-US"/>
            </a:br>
            <a:r>
              <a:rPr lang="en-US"/>
              <a:t>Assessment (MUSA) group consensus</a:t>
            </a:r>
          </a:p>
        </p:txBody>
      </p:sp>
      <p:pic>
        <p:nvPicPr>
          <p:cNvPr id="3" name="Picture 2">
            <a:extLst>
              <a:ext uri="{FF2B5EF4-FFF2-40B4-BE49-F238E27FC236}">
                <a16:creationId xmlns:a16="http://schemas.microsoft.com/office/drawing/2014/main" id="{AB1F2F1B-57A8-8540-B581-145CBC7A1A09}"/>
              </a:ext>
            </a:extLst>
          </p:cNvPr>
          <p:cNvPicPr>
            <a:picLocks noChangeAspect="1"/>
          </p:cNvPicPr>
          <p:nvPr/>
        </p:nvPicPr>
        <p:blipFill>
          <a:blip r:embed="rId2"/>
          <a:stretch>
            <a:fillRect/>
          </a:stretch>
        </p:blipFill>
        <p:spPr>
          <a:xfrm>
            <a:off x="1099680" y="1291084"/>
            <a:ext cx="6795032" cy="2137916"/>
          </a:xfrm>
          <a:prstGeom prst="rect">
            <a:avLst/>
          </a:prstGeom>
        </p:spPr>
      </p:pic>
      <p:pic>
        <p:nvPicPr>
          <p:cNvPr id="4" name="Picture 3">
            <a:extLst>
              <a:ext uri="{FF2B5EF4-FFF2-40B4-BE49-F238E27FC236}">
                <a16:creationId xmlns:a16="http://schemas.microsoft.com/office/drawing/2014/main" id="{8DF8AD1B-E336-5C47-9E5B-347E2449FD6B}"/>
              </a:ext>
            </a:extLst>
          </p:cNvPr>
          <p:cNvPicPr>
            <a:picLocks noChangeAspect="1"/>
          </p:cNvPicPr>
          <p:nvPr/>
        </p:nvPicPr>
        <p:blipFill>
          <a:blip r:embed="rId3"/>
          <a:stretch>
            <a:fillRect/>
          </a:stretch>
        </p:blipFill>
        <p:spPr>
          <a:xfrm>
            <a:off x="1099680" y="3429000"/>
            <a:ext cx="6779096" cy="3248596"/>
          </a:xfrm>
          <a:prstGeom prst="rect">
            <a:avLst/>
          </a:prstGeom>
        </p:spPr>
      </p:pic>
    </p:spTree>
    <p:extLst>
      <p:ext uri="{BB962C8B-B14F-4D97-AF65-F5344CB8AC3E}">
        <p14:creationId xmlns:p14="http://schemas.microsoft.com/office/powerpoint/2010/main" val="2168555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84A-B65B-EE48-AFA2-1456D30E7BAD}"/>
              </a:ext>
            </a:extLst>
          </p:cNvPr>
          <p:cNvSpPr>
            <a:spLocks noGrp="1"/>
          </p:cNvSpPr>
          <p:nvPr>
            <p:ph type="title"/>
          </p:nvPr>
        </p:nvSpPr>
        <p:spPr/>
        <p:txBody>
          <a:bodyPr/>
          <a:lstStyle/>
          <a:p>
            <a:r>
              <a:rPr lang="en-US"/>
              <a:t>Ca lâm sàng 6, thảo luận (1)</a:t>
            </a:r>
            <a:br>
              <a:rPr lang="en-US"/>
            </a:br>
            <a:r>
              <a:rPr lang="en-US"/>
              <a:t>AUB-A hay AUB-P </a:t>
            </a:r>
          </a:p>
        </p:txBody>
      </p:sp>
      <p:sp>
        <p:nvSpPr>
          <p:cNvPr id="3" name="Content Placeholder 2">
            <a:extLst>
              <a:ext uri="{FF2B5EF4-FFF2-40B4-BE49-F238E27FC236}">
                <a16:creationId xmlns:a16="http://schemas.microsoft.com/office/drawing/2014/main" id="{176B77EE-D363-CD4B-B488-61B1F3D15E42}"/>
              </a:ext>
            </a:extLst>
          </p:cNvPr>
          <p:cNvSpPr>
            <a:spLocks noGrp="1"/>
          </p:cNvSpPr>
          <p:nvPr>
            <p:ph idx="1"/>
          </p:nvPr>
        </p:nvSpPr>
        <p:spPr/>
        <p:txBody>
          <a:bodyPr/>
          <a:lstStyle/>
          <a:p>
            <a:r>
              <a:rPr lang="en-US"/>
              <a:t>Phân định AUB-P và AUB-A</a:t>
            </a:r>
          </a:p>
          <a:p>
            <a:pPr lvl="1"/>
            <a:r>
              <a:rPr lang="en-US"/>
              <a:t>Bối cảnh cường estrogen tại chỗ</a:t>
            </a:r>
          </a:p>
          <a:p>
            <a:pPr lvl="1"/>
            <a:r>
              <a:rPr lang="en-US"/>
              <a:t>Bằng chứng của adenomyosis</a:t>
            </a:r>
          </a:p>
          <a:p>
            <a:pPr lvl="1"/>
            <a:r>
              <a:rPr lang="en-US"/>
              <a:t>Hiện diện của polyp</a:t>
            </a:r>
          </a:p>
          <a:p>
            <a:r>
              <a:rPr lang="en-US"/>
              <a:t>Có cần phân định không?</a:t>
            </a:r>
          </a:p>
          <a:p>
            <a:pPr lvl="1"/>
            <a:r>
              <a:rPr lang="en-US"/>
              <a:t>Mục đích của phân định</a:t>
            </a:r>
          </a:p>
          <a:p>
            <a:pPr lvl="1"/>
            <a:r>
              <a:rPr lang="en-US"/>
              <a:t>Tính khả thi của phân định</a:t>
            </a:r>
          </a:p>
          <a:p>
            <a:r>
              <a:rPr lang="en-US"/>
              <a:t>Liệu có thể loại trừ khả năng</a:t>
            </a:r>
          </a:p>
          <a:p>
            <a:pPr lvl="1"/>
            <a:r>
              <a:rPr lang="en-US"/>
              <a:t>AUB-L qua hình ảnh học?</a:t>
            </a:r>
          </a:p>
          <a:p>
            <a:pPr lvl="1"/>
            <a:r>
              <a:rPr lang="en-US"/>
              <a:t>AUB-M qua mô bệnh học?</a:t>
            </a:r>
          </a:p>
          <a:p>
            <a:pPr lvl="1"/>
            <a:endParaRPr lang="en-US"/>
          </a:p>
          <a:p>
            <a:endParaRPr lang="en-US"/>
          </a:p>
          <a:p>
            <a:endParaRPr lang="en-US"/>
          </a:p>
          <a:p>
            <a:endParaRPr lang="en-US"/>
          </a:p>
          <a:p>
            <a:endParaRPr lang="en-US"/>
          </a:p>
          <a:p>
            <a:endParaRPr lang="en-US"/>
          </a:p>
        </p:txBody>
      </p:sp>
      <p:pic>
        <p:nvPicPr>
          <p:cNvPr id="6" name="Picture 5">
            <a:extLst>
              <a:ext uri="{FF2B5EF4-FFF2-40B4-BE49-F238E27FC236}">
                <a16:creationId xmlns:a16="http://schemas.microsoft.com/office/drawing/2014/main" id="{7938968D-30B3-464E-838C-BD9C8475E65D}"/>
              </a:ext>
            </a:extLst>
          </p:cNvPr>
          <p:cNvPicPr>
            <a:picLocks noChangeAspect="1"/>
          </p:cNvPicPr>
          <p:nvPr/>
        </p:nvPicPr>
        <p:blipFill>
          <a:blip r:embed="rId2"/>
          <a:stretch>
            <a:fillRect/>
          </a:stretch>
        </p:blipFill>
        <p:spPr>
          <a:xfrm>
            <a:off x="5846424" y="6093296"/>
            <a:ext cx="2758024" cy="558700"/>
          </a:xfrm>
          <a:prstGeom prst="rect">
            <a:avLst/>
          </a:prstGeom>
        </p:spPr>
      </p:pic>
      <p:pic>
        <p:nvPicPr>
          <p:cNvPr id="14" name="Picture 13">
            <a:extLst>
              <a:ext uri="{FF2B5EF4-FFF2-40B4-BE49-F238E27FC236}">
                <a16:creationId xmlns:a16="http://schemas.microsoft.com/office/drawing/2014/main" id="{CD53EF75-E9DD-354A-BCBB-51F7A386C906}"/>
              </a:ext>
            </a:extLst>
          </p:cNvPr>
          <p:cNvPicPr>
            <a:picLocks noChangeAspect="1"/>
          </p:cNvPicPr>
          <p:nvPr/>
        </p:nvPicPr>
        <p:blipFill rotWithShape="1">
          <a:blip r:embed="rId3">
            <a:extLst>
              <a:ext uri="{28A0092B-C50C-407E-A947-70E740481C1C}">
                <a14:useLocalDpi xmlns:a14="http://schemas.microsoft.com/office/drawing/2010/main" val="0"/>
              </a:ext>
            </a:extLst>
          </a:blip>
          <a:srcRect l="2750" t="9330" r="25253"/>
          <a:stretch/>
        </p:blipFill>
        <p:spPr>
          <a:xfrm>
            <a:off x="4716017" y="2838699"/>
            <a:ext cx="3456384" cy="3063600"/>
          </a:xfrm>
          <a:prstGeom prst="rect">
            <a:avLst/>
          </a:prstGeom>
        </p:spPr>
      </p:pic>
      <p:sp>
        <p:nvSpPr>
          <p:cNvPr id="15" name="Pentagon 14">
            <a:extLst>
              <a:ext uri="{FF2B5EF4-FFF2-40B4-BE49-F238E27FC236}">
                <a16:creationId xmlns:a16="http://schemas.microsoft.com/office/drawing/2014/main" id="{BF723DEC-06A5-0B4D-945B-40FABBB74CAB}"/>
              </a:ext>
            </a:extLst>
          </p:cNvPr>
          <p:cNvSpPr/>
          <p:nvPr/>
        </p:nvSpPr>
        <p:spPr>
          <a:xfrm rot="5400000">
            <a:off x="6269328" y="3345552"/>
            <a:ext cx="978408" cy="484632"/>
          </a:xfrm>
          <a:prstGeom prst="homePlate">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73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5D95-209B-7441-8D37-0BF2DC5E70F3}"/>
              </a:ext>
            </a:extLst>
          </p:cNvPr>
          <p:cNvSpPr>
            <a:spLocks noGrp="1"/>
          </p:cNvSpPr>
          <p:nvPr>
            <p:ph type="title"/>
          </p:nvPr>
        </p:nvSpPr>
        <p:spPr/>
        <p:txBody>
          <a:bodyPr/>
          <a:lstStyle/>
          <a:p>
            <a:r>
              <a:rPr lang="en-US"/>
              <a:t>Ca lâm sàng 6, thảo luận (1)</a:t>
            </a:r>
            <a:br>
              <a:rPr lang="en-US"/>
            </a:br>
            <a:r>
              <a:rPr lang="en-US"/>
              <a:t>Hệ thống phân loại AUB (FIGO 2018)</a:t>
            </a:r>
          </a:p>
        </p:txBody>
      </p:sp>
      <p:graphicFrame>
        <p:nvGraphicFramePr>
          <p:cNvPr id="4" name="Content Placeholder 3">
            <a:extLst>
              <a:ext uri="{FF2B5EF4-FFF2-40B4-BE49-F238E27FC236}">
                <a16:creationId xmlns:a16="http://schemas.microsoft.com/office/drawing/2014/main" id="{5C14EDDB-005E-8C41-9705-FD69C182837A}"/>
              </a:ext>
            </a:extLst>
          </p:cNvPr>
          <p:cNvGraphicFramePr>
            <a:graphicFrameLocks noGrp="1"/>
          </p:cNvGraphicFramePr>
          <p:nvPr>
            <p:ph idx="1"/>
            <p:extLst>
              <p:ext uri="{D42A27DB-BD31-4B8C-83A1-F6EECF244321}">
                <p14:modId xmlns:p14="http://schemas.microsoft.com/office/powerpoint/2010/main" val="3103053003"/>
              </p:ext>
            </p:extLst>
          </p:nvPr>
        </p:nvGraphicFramePr>
        <p:xfrm>
          <a:off x="457200" y="1412874"/>
          <a:ext cx="8229600" cy="4876800"/>
        </p:xfrm>
        <a:graphic>
          <a:graphicData uri="http://schemas.openxmlformats.org/drawingml/2006/table">
            <a:tbl>
              <a:tblPr firstRow="1" bandRow="1">
                <a:tableStyleId>{5C22544A-7EE6-4342-B048-85BDC9FD1C3A}</a:tableStyleId>
              </a:tblPr>
              <a:tblGrid>
                <a:gridCol w="617220">
                  <a:extLst>
                    <a:ext uri="{9D8B030D-6E8A-4147-A177-3AD203B41FA5}">
                      <a16:colId xmlns:a16="http://schemas.microsoft.com/office/drawing/2014/main" val="3871103250"/>
                    </a:ext>
                  </a:extLst>
                </a:gridCol>
                <a:gridCol w="617220">
                  <a:extLst>
                    <a:ext uri="{9D8B030D-6E8A-4147-A177-3AD203B41FA5}">
                      <a16:colId xmlns:a16="http://schemas.microsoft.com/office/drawing/2014/main" val="989445152"/>
                    </a:ext>
                  </a:extLst>
                </a:gridCol>
                <a:gridCol w="617220">
                  <a:extLst>
                    <a:ext uri="{9D8B030D-6E8A-4147-A177-3AD203B41FA5}">
                      <a16:colId xmlns:a16="http://schemas.microsoft.com/office/drawing/2014/main" val="1756870801"/>
                    </a:ext>
                  </a:extLst>
                </a:gridCol>
                <a:gridCol w="617220">
                  <a:extLst>
                    <a:ext uri="{9D8B030D-6E8A-4147-A177-3AD203B41FA5}">
                      <a16:colId xmlns:a16="http://schemas.microsoft.com/office/drawing/2014/main" val="2620054044"/>
                    </a:ext>
                  </a:extLst>
                </a:gridCol>
                <a:gridCol w="411480">
                  <a:extLst>
                    <a:ext uri="{9D8B030D-6E8A-4147-A177-3AD203B41FA5}">
                      <a16:colId xmlns:a16="http://schemas.microsoft.com/office/drawing/2014/main" val="2944416236"/>
                    </a:ext>
                  </a:extLst>
                </a:gridCol>
                <a:gridCol w="411480">
                  <a:extLst>
                    <a:ext uri="{9D8B030D-6E8A-4147-A177-3AD203B41FA5}">
                      <a16:colId xmlns:a16="http://schemas.microsoft.com/office/drawing/2014/main" val="3469617503"/>
                    </a:ext>
                  </a:extLst>
                </a:gridCol>
                <a:gridCol w="411480">
                  <a:extLst>
                    <a:ext uri="{9D8B030D-6E8A-4147-A177-3AD203B41FA5}">
                      <a16:colId xmlns:a16="http://schemas.microsoft.com/office/drawing/2014/main" val="28424035"/>
                    </a:ext>
                  </a:extLst>
                </a:gridCol>
                <a:gridCol w="411480">
                  <a:extLst>
                    <a:ext uri="{9D8B030D-6E8A-4147-A177-3AD203B41FA5}">
                      <a16:colId xmlns:a16="http://schemas.microsoft.com/office/drawing/2014/main" val="3550903586"/>
                    </a:ext>
                  </a:extLst>
                </a:gridCol>
                <a:gridCol w="411480">
                  <a:extLst>
                    <a:ext uri="{9D8B030D-6E8A-4147-A177-3AD203B41FA5}">
                      <a16:colId xmlns:a16="http://schemas.microsoft.com/office/drawing/2014/main" val="1686296130"/>
                    </a:ext>
                  </a:extLst>
                </a:gridCol>
                <a:gridCol w="411480">
                  <a:extLst>
                    <a:ext uri="{9D8B030D-6E8A-4147-A177-3AD203B41FA5}">
                      <a16:colId xmlns:a16="http://schemas.microsoft.com/office/drawing/2014/main" val="3769853060"/>
                    </a:ext>
                  </a:extLst>
                </a:gridCol>
                <a:gridCol w="411480">
                  <a:extLst>
                    <a:ext uri="{9D8B030D-6E8A-4147-A177-3AD203B41FA5}">
                      <a16:colId xmlns:a16="http://schemas.microsoft.com/office/drawing/2014/main" val="803400755"/>
                    </a:ext>
                  </a:extLst>
                </a:gridCol>
                <a:gridCol w="411480">
                  <a:extLst>
                    <a:ext uri="{9D8B030D-6E8A-4147-A177-3AD203B41FA5}">
                      <a16:colId xmlns:a16="http://schemas.microsoft.com/office/drawing/2014/main" val="3700598112"/>
                    </a:ext>
                  </a:extLst>
                </a:gridCol>
                <a:gridCol w="411480">
                  <a:extLst>
                    <a:ext uri="{9D8B030D-6E8A-4147-A177-3AD203B41FA5}">
                      <a16:colId xmlns:a16="http://schemas.microsoft.com/office/drawing/2014/main" val="4182709565"/>
                    </a:ext>
                  </a:extLst>
                </a:gridCol>
                <a:gridCol w="411480">
                  <a:extLst>
                    <a:ext uri="{9D8B030D-6E8A-4147-A177-3AD203B41FA5}">
                      <a16:colId xmlns:a16="http://schemas.microsoft.com/office/drawing/2014/main" val="2739589674"/>
                    </a:ext>
                  </a:extLst>
                </a:gridCol>
                <a:gridCol w="411480">
                  <a:extLst>
                    <a:ext uri="{9D8B030D-6E8A-4147-A177-3AD203B41FA5}">
                      <a16:colId xmlns:a16="http://schemas.microsoft.com/office/drawing/2014/main" val="889883358"/>
                    </a:ext>
                  </a:extLst>
                </a:gridCol>
                <a:gridCol w="411480">
                  <a:extLst>
                    <a:ext uri="{9D8B030D-6E8A-4147-A177-3AD203B41FA5}">
                      <a16:colId xmlns:a16="http://schemas.microsoft.com/office/drawing/2014/main" val="3507394246"/>
                    </a:ext>
                  </a:extLst>
                </a:gridCol>
                <a:gridCol w="411480">
                  <a:extLst>
                    <a:ext uri="{9D8B030D-6E8A-4147-A177-3AD203B41FA5}">
                      <a16:colId xmlns:a16="http://schemas.microsoft.com/office/drawing/2014/main" val="3453376290"/>
                    </a:ext>
                  </a:extLst>
                </a:gridCol>
                <a:gridCol w="411480">
                  <a:extLst>
                    <a:ext uri="{9D8B030D-6E8A-4147-A177-3AD203B41FA5}">
                      <a16:colId xmlns:a16="http://schemas.microsoft.com/office/drawing/2014/main" val="4095882275"/>
                    </a:ext>
                  </a:extLst>
                </a:gridCol>
              </a:tblGrid>
              <a:tr h="0">
                <a:tc gridSpan="4">
                  <a:txBody>
                    <a:bodyPr/>
                    <a:lstStyle/>
                    <a:p>
                      <a:r>
                        <a:rPr lang="en-US" sz="1000" b="0">
                          <a:solidFill>
                            <a:schemeClr val="bg1"/>
                          </a:solidFill>
                        </a:rPr>
                        <a:t>Hệ thống 1 (triệu chứng)</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r>
                        <a:rPr lang="en-US" sz="1000" b="0">
                          <a:solidFill>
                            <a:schemeClr val="tx1"/>
                          </a:solidFill>
                        </a:rPr>
                        <a:t>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5857001"/>
                  </a:ext>
                </a:extLst>
              </a:tr>
              <a:tr h="0">
                <a:tc gridSpan="4">
                  <a:txBody>
                    <a:bodyPr/>
                    <a:lstStyle/>
                    <a:p>
                      <a:r>
                        <a:rPr lang="en-US" sz="1000" b="0"/>
                        <a:t>Độ dài chu kì: 28 ngày = bình thường</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455583"/>
                  </a:ext>
                </a:extLst>
              </a:tr>
              <a:tr h="0">
                <a:tc gridSpan="4">
                  <a:txBody>
                    <a:bodyPr/>
                    <a:lstStyle/>
                    <a:p>
                      <a:r>
                        <a:rPr lang="en-US" sz="1000" b="0"/>
                        <a:t>Tính đều đặn: ± 2 ngày = đều</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152686"/>
                  </a:ext>
                </a:extLst>
              </a:tr>
              <a:tr h="0">
                <a:tc gridSpan="4">
                  <a:txBody>
                    <a:bodyPr/>
                    <a:lstStyle/>
                    <a:p>
                      <a:r>
                        <a:rPr lang="en-US" sz="1000" b="0"/>
                        <a:t>Độ dài: 5 ngày = bình thường</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0640339"/>
                  </a:ext>
                </a:extLst>
              </a:tr>
              <a:tr h="0">
                <a:tc gridSpan="4">
                  <a:txBody>
                    <a:bodyPr/>
                    <a:lstStyle/>
                    <a:p>
                      <a:r>
                        <a:rPr lang="en-US" sz="1000" b="0"/>
                        <a:t>Lượng máu kinh: bình thường</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568839"/>
                  </a:ext>
                </a:extLst>
              </a:tr>
              <a:tr h="0">
                <a:tc gridSpan="4">
                  <a:txBody>
                    <a:bodyPr/>
                    <a:lstStyle/>
                    <a:p>
                      <a:r>
                        <a:rPr lang="en-US" sz="1000" b="0"/>
                        <a:t>Chảy máu giữa kì: có, sau phóng noãn = IMB</a:t>
                      </a:r>
                    </a:p>
                  </a:txBody>
                  <a:tcPr>
                    <a:lnR w="12700" cap="flat" cmpd="sng" algn="ctr">
                      <a:solidFill>
                        <a:schemeClr val="tx1"/>
                      </a:solidFill>
                      <a:prstDash val="solid"/>
                      <a:round/>
                      <a:headEnd type="none" w="med" len="med"/>
                      <a:tailEnd type="none" w="med" len="med"/>
                    </a:ln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1087580"/>
                  </a:ext>
                </a:extLst>
              </a:tr>
              <a:tr h="0">
                <a:tc gridSpan="4">
                  <a:txBody>
                    <a:bodyPr/>
                    <a:lstStyle/>
                    <a:p>
                      <a:r>
                        <a:rPr lang="en-US" sz="1000" b="0">
                          <a:solidFill>
                            <a:schemeClr val="bg1"/>
                          </a:solidFill>
                        </a:rPr>
                        <a:t>Hệ thống 2 (PALM-COEIN)</a:t>
                      </a:r>
                    </a:p>
                  </a:txBody>
                  <a:tcPr>
                    <a:lnR w="12700" cap="flat" cmpd="sng" algn="ctr">
                      <a:solidFill>
                        <a:schemeClr val="tx1"/>
                      </a:solidFill>
                      <a:prstDash val="solid"/>
                      <a:round/>
                      <a:headEnd type="none" w="med" len="med"/>
                      <a:tailEnd type="none" w="med" len="med"/>
                    </a:lnR>
                    <a:solidFill>
                      <a:srgbClr val="002060"/>
                    </a:solidFill>
                  </a:tcPr>
                </a:tc>
                <a:tc hMerge="1">
                  <a:txBody>
                    <a:bodyPr/>
                    <a:lstStyle/>
                    <a:p>
                      <a:endParaRPr lang="en-US" sz="1000" b="0"/>
                    </a:p>
                  </a:txBody>
                  <a:tcPr/>
                </a:tc>
                <a:tc hMerge="1">
                  <a:txBody>
                    <a:bodyPr/>
                    <a:lstStyle/>
                    <a:p>
                      <a:endParaRPr lang="en-US" sz="1000" b="0"/>
                    </a:p>
                  </a:txBody>
                  <a:tcPr>
                    <a:lnL w="12700" cap="flat" cmpd="sng" algn="ctr">
                      <a:solidFill>
                        <a:schemeClr val="tx1"/>
                      </a:solidFill>
                      <a:prstDash val="solid"/>
                      <a:round/>
                      <a:headEnd type="none" w="med" len="med"/>
                      <a:tailEnd type="none" w="med" len="med"/>
                    </a:lnL>
                  </a:tcPr>
                </a:tc>
                <a:tc hMerge="1">
                  <a:txBody>
                    <a:bodyPr/>
                    <a:lstStyle/>
                    <a:p>
                      <a:endParaRPr lang="en-US" sz="10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2766381"/>
                  </a:ext>
                </a:extLst>
              </a:tr>
              <a:tr h="0">
                <a:tc gridSpan="4">
                  <a:txBody>
                    <a:bodyPr/>
                    <a:lstStyle/>
                    <a:p>
                      <a:r>
                        <a:rPr lang="en-US" sz="1000" b="0"/>
                        <a:t>Polyp</a:t>
                      </a:r>
                    </a:p>
                  </a:txBody>
                  <a:tcPr>
                    <a:lnR w="12700" cap="flat" cmpd="sng" algn="ctr">
                      <a:solidFill>
                        <a:schemeClr val="tx1"/>
                      </a:solidFill>
                      <a:prstDash val="solid"/>
                      <a:round/>
                      <a:headEnd type="none" w="med" len="med"/>
                      <a:tailEnd type="none" w="med" len="med"/>
                    </a:lnR>
                    <a:noFill/>
                  </a:tcPr>
                </a:tc>
                <a:tc hMerge="1">
                  <a:txBody>
                    <a:bodyPr/>
                    <a:lstStyle/>
                    <a:p>
                      <a:endParaRPr lang="en-US" sz="1600" b="0"/>
                    </a:p>
                  </a:txBody>
                  <a:tcPr/>
                </a:tc>
                <a:tc hMerge="1">
                  <a:txBody>
                    <a:bodyPr/>
                    <a:lstStyle/>
                    <a:p>
                      <a:endParaRPr lang="en-US" sz="1600" b="0"/>
                    </a:p>
                  </a:txBody>
                  <a:tcPr>
                    <a:lnL w="12700" cap="flat" cmpd="sng" algn="ctr">
                      <a:solidFill>
                        <a:schemeClr val="tx1"/>
                      </a:solidFill>
                      <a:prstDash val="solid"/>
                      <a:round/>
                      <a:headEnd type="none" w="med" len="med"/>
                      <a:tailEnd type="none" w="med" len="med"/>
                    </a:lnL>
                  </a:tcPr>
                </a:tc>
                <a:tc hMerge="1">
                  <a:txBody>
                    <a:bodyPr/>
                    <a:lstStyle/>
                    <a:p>
                      <a:endParaRPr lang="en-US" sz="1600" b="0"/>
                    </a:p>
                  </a:txBody>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9427955"/>
                  </a:ext>
                </a:extLst>
              </a:tr>
              <a:tr h="0">
                <a:tc gridSpan="4">
                  <a:txBody>
                    <a:bodyPr/>
                    <a:lstStyle/>
                    <a:p>
                      <a:r>
                        <a:rPr lang="en-US" sz="1000" b="0"/>
                        <a:t>Adenomyosis</a:t>
                      </a:r>
                    </a:p>
                  </a:txBody>
                  <a:tcPr>
                    <a:lnR w="12700" cap="flat" cmpd="sng" algn="ctr">
                      <a:solidFill>
                        <a:schemeClr val="tx1"/>
                      </a:solidFill>
                      <a:prstDash val="solid"/>
                      <a:round/>
                      <a:headEnd type="none" w="med" len="med"/>
                      <a:tailEnd type="none" w="med" len="med"/>
                    </a:lnR>
                    <a:noFill/>
                  </a:tcPr>
                </a:tc>
                <a:tc hMerge="1">
                  <a:txBody>
                    <a:bodyPr/>
                    <a:lstStyle/>
                    <a:p>
                      <a:endParaRPr lang="en-US" sz="1000" b="0"/>
                    </a:p>
                  </a:txBody>
                  <a:tcPr>
                    <a:noFill/>
                  </a:tcPr>
                </a:tc>
                <a:tc hMerge="1">
                  <a:txBody>
                    <a:bodyPr/>
                    <a:lstStyle/>
                    <a:p>
                      <a:endParaRPr lang="en-US" sz="1000" b="0"/>
                    </a:p>
                  </a:txBody>
                  <a:tcPr>
                    <a:lnL w="12700" cap="flat" cmpd="sng" algn="ctr">
                      <a:solidFill>
                        <a:schemeClr val="tx1"/>
                      </a:solidFill>
                      <a:prstDash val="solid"/>
                      <a:round/>
                      <a:headEnd type="none" w="med" len="med"/>
                      <a:tailEnd type="none" w="med" len="med"/>
                    </a:lnL>
                    <a:noFill/>
                  </a:tcPr>
                </a:tc>
                <a:tc hMerge="1">
                  <a:txBody>
                    <a:bodyPr/>
                    <a:lstStyle/>
                    <a:p>
                      <a:endParaRPr lang="en-US" sz="1000" b="0"/>
                    </a:p>
                  </a:txBody>
                  <a:tcPr>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4601213"/>
                  </a:ext>
                </a:extLst>
              </a:tr>
              <a:tr h="0">
                <a:tc>
                  <a:txBody>
                    <a:bodyPr/>
                    <a:lstStyle/>
                    <a:p>
                      <a:endParaRPr lang="en-US" sz="1000" b="0"/>
                    </a:p>
                  </a:txBody>
                  <a:tcPr>
                    <a:noFill/>
                  </a:tcPr>
                </a:tc>
                <a:tc>
                  <a:txBody>
                    <a:bodyPr/>
                    <a:lstStyle/>
                    <a:p>
                      <a:pPr algn="ctr"/>
                      <a:r>
                        <a:rPr lang="en-US" sz="1000" b="0">
                          <a:solidFill>
                            <a:schemeClr val="bg1"/>
                          </a:solidFill>
                        </a:rPr>
                        <a:t>Có</a:t>
                      </a:r>
                    </a:p>
                  </a:txBody>
                  <a:tcPr>
                    <a:solidFill>
                      <a:schemeClr val="accent3">
                        <a:lumMod val="75000"/>
                      </a:schemeClr>
                    </a:solidFill>
                  </a:tcPr>
                </a:tc>
                <a:tc>
                  <a:txBody>
                    <a:bodyPr/>
                    <a:lstStyle/>
                    <a:p>
                      <a:pPr algn="ctr"/>
                      <a:r>
                        <a:rPr lang="en-US" sz="1000" b="0">
                          <a:solidFill>
                            <a:schemeClr val="bg1"/>
                          </a:solidFill>
                        </a:rPr>
                        <a:t>Không</a:t>
                      </a:r>
                    </a:p>
                  </a:txBody>
                  <a:tcPr>
                    <a:solidFill>
                      <a:schemeClr val="accent3">
                        <a:lumMod val="75000"/>
                      </a:schemeClr>
                    </a:solidFill>
                  </a:tcPr>
                </a:tc>
                <a:tc>
                  <a:txBody>
                    <a:bodyPr/>
                    <a:lstStyle/>
                    <a:p>
                      <a:pPr algn="ctr"/>
                      <a:r>
                        <a:rPr lang="en-US" sz="1000" b="0">
                          <a:solidFill>
                            <a:schemeClr val="bg1"/>
                          </a:solidFill>
                        </a:rPr>
                        <a:t>?</a:t>
                      </a:r>
                    </a:p>
                  </a:txBody>
                  <a:tcPr>
                    <a:lnR w="12700" cap="flat" cmpd="sng" algn="ctr">
                      <a:solidFill>
                        <a:schemeClr val="tx1"/>
                      </a:solidFill>
                      <a:prstDash val="solid"/>
                      <a:round/>
                      <a:headEnd type="none" w="med" len="med"/>
                      <a:tailEnd type="none" w="med" len="med"/>
                    </a:lnR>
                    <a:solidFill>
                      <a:schemeClr val="accent3">
                        <a:lumMod val="75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6238161"/>
                  </a:ext>
                </a:extLst>
              </a:tr>
              <a:tr h="0">
                <a:tc>
                  <a:txBody>
                    <a:bodyPr/>
                    <a:lstStyle/>
                    <a:p>
                      <a:r>
                        <a:rPr lang="en-US" sz="1000" b="0">
                          <a:solidFill>
                            <a:schemeClr val="tx1"/>
                          </a:solidFill>
                        </a:rPr>
                        <a:t>P</a:t>
                      </a:r>
                    </a:p>
                  </a:txBody>
                  <a:tcPr>
                    <a:solidFill>
                      <a:schemeClr val="accent6">
                        <a:lumMod val="40000"/>
                        <a:lumOff val="60000"/>
                      </a:schemeClr>
                    </a:solidFill>
                  </a:tcPr>
                </a:tc>
                <a:tc>
                  <a:txBody>
                    <a:bodyPr/>
                    <a:lstStyle/>
                    <a:p>
                      <a:pPr algn="ctr"/>
                      <a:r>
                        <a:rPr lang="en-US" sz="1000" b="0">
                          <a:solidFill>
                            <a:schemeClr val="tx1"/>
                          </a:solidFill>
                        </a:rPr>
                        <a:t>X</a:t>
                      </a:r>
                    </a:p>
                  </a:txBody>
                  <a:tcPr>
                    <a:solidFill>
                      <a:schemeClr val="accent6">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1615415"/>
                  </a:ext>
                </a:extLst>
              </a:tr>
              <a:tr h="0">
                <a:tc>
                  <a:txBody>
                    <a:bodyPr/>
                    <a:lstStyle/>
                    <a:p>
                      <a:r>
                        <a:rPr lang="en-US" sz="1000" b="0">
                          <a:solidFill>
                            <a:schemeClr val="tx1"/>
                          </a:solidFill>
                        </a:rPr>
                        <a:t>A</a:t>
                      </a:r>
                    </a:p>
                  </a:txBody>
                  <a:tcPr>
                    <a:solidFill>
                      <a:schemeClr val="accent6">
                        <a:lumMod val="40000"/>
                        <a:lumOff val="60000"/>
                      </a:schemeClr>
                    </a:solidFill>
                  </a:tcPr>
                </a:tc>
                <a:tc>
                  <a:txBody>
                    <a:bodyPr/>
                    <a:lstStyle/>
                    <a:p>
                      <a:pPr algn="ctr"/>
                      <a:r>
                        <a:rPr lang="en-US" sz="1000" b="0">
                          <a:solidFill>
                            <a:schemeClr val="tx1"/>
                          </a:solidFill>
                        </a:rPr>
                        <a:t>X</a:t>
                      </a:r>
                    </a:p>
                  </a:txBody>
                  <a:tcPr>
                    <a:solidFill>
                      <a:schemeClr val="accent6">
                        <a:lumMod val="40000"/>
                        <a:lumOff val="6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039657"/>
                  </a:ext>
                </a:extLst>
              </a:tr>
              <a:tr h="0">
                <a:tc>
                  <a:txBody>
                    <a:bodyPr/>
                    <a:lstStyle/>
                    <a:p>
                      <a:r>
                        <a:rPr lang="en-US" sz="1000" b="0">
                          <a:solidFill>
                            <a:schemeClr val="tx1"/>
                          </a:solidFill>
                        </a:rPr>
                        <a:t>L</a:t>
                      </a:r>
                      <a:endParaRPr lang="en-US" sz="1000" b="0" baseline="-25000">
                        <a:solidFill>
                          <a:schemeClr val="tx1"/>
                        </a:solidFill>
                      </a:endParaRP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852951"/>
                  </a:ext>
                </a:extLst>
              </a:tr>
              <a:tr h="186542">
                <a:tc>
                  <a:txBody>
                    <a:bodyPr/>
                    <a:lstStyle/>
                    <a:p>
                      <a:r>
                        <a:rPr lang="en-US" sz="1000" b="0">
                          <a:solidFill>
                            <a:schemeClr val="tx1"/>
                          </a:solidFill>
                        </a:rPr>
                        <a:t>M</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7809489"/>
                  </a:ext>
                </a:extLst>
              </a:tr>
              <a:tr h="186542">
                <a:tc gridSpan="4">
                  <a:txBody>
                    <a:bodyPr/>
                    <a:lstStyle/>
                    <a:p>
                      <a:endParaRPr lang="en-US" sz="1000" b="0">
                        <a:solidFill>
                          <a:schemeClr val="tx1"/>
                        </a:solidFill>
                      </a:endParaRPr>
                    </a:p>
                  </a:txBody>
                  <a:tcPr>
                    <a:lnR w="12700" cap="flat" cmpd="sng" algn="ctr">
                      <a:solidFill>
                        <a:schemeClr val="tx1"/>
                      </a:solidFill>
                      <a:prstDash val="solid"/>
                      <a:round/>
                      <a:headEnd type="none" w="med" len="med"/>
                      <a:tailEnd type="none" w="med" len="med"/>
                    </a:lnR>
                    <a:noFill/>
                  </a:tcPr>
                </a:tc>
                <a:tc hMerge="1">
                  <a:txBody>
                    <a:bodyPr/>
                    <a:lstStyle/>
                    <a:p>
                      <a:pPr algn="ctr"/>
                      <a:endParaRPr lang="en-US" sz="1000" b="0"/>
                    </a:p>
                  </a:txBody>
                  <a:tcPr/>
                </a:tc>
                <a:tc hMerge="1">
                  <a:txBody>
                    <a:bodyPr/>
                    <a:lstStyle/>
                    <a:p>
                      <a:pPr algn="ctr"/>
                      <a:endParaRPr lang="en-US" sz="1000" b="0"/>
                    </a:p>
                  </a:txBody>
                  <a:tcPr>
                    <a:lnL w="12700" cap="flat" cmpd="sng" algn="ctr">
                      <a:solidFill>
                        <a:schemeClr val="tx1"/>
                      </a:solidFill>
                      <a:prstDash val="solid"/>
                      <a:round/>
                      <a:headEnd type="none" w="med" len="med"/>
                      <a:tailEnd type="none" w="med" len="med"/>
                    </a:lnL>
                  </a:tcPr>
                </a:tc>
                <a:tc hMerge="1">
                  <a:txBody>
                    <a:bodyPr/>
                    <a:lstStyle/>
                    <a:p>
                      <a:pPr algn="ctr"/>
                      <a:endParaRPr lang="en-US" sz="1000" b="0"/>
                    </a:p>
                  </a:txBody>
                  <a:tcPr>
                    <a:lnR w="12700" cap="flat" cmpd="sng" algn="ctr">
                      <a:solidFill>
                        <a:schemeClr val="tx1"/>
                      </a:solidFill>
                      <a:prstDash val="solid"/>
                      <a:round/>
                      <a:headEnd type="none" w="med" len="med"/>
                      <a:tailEnd type="none" w="med" len="med"/>
                    </a:lnR>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143956"/>
                  </a:ext>
                </a:extLst>
              </a:tr>
              <a:tr h="0">
                <a:tc>
                  <a:txBody>
                    <a:bodyPr/>
                    <a:lstStyle/>
                    <a:p>
                      <a:r>
                        <a:rPr lang="en-US" sz="1000" b="0">
                          <a:solidFill>
                            <a:schemeClr val="tx1"/>
                          </a:solidFill>
                        </a:rPr>
                        <a:t>C</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328227"/>
                  </a:ext>
                </a:extLst>
              </a:tr>
              <a:tr h="0">
                <a:tc>
                  <a:txBody>
                    <a:bodyPr/>
                    <a:lstStyle/>
                    <a:p>
                      <a:r>
                        <a:rPr lang="en-US" sz="1000" b="0">
                          <a:solidFill>
                            <a:schemeClr val="tx1"/>
                          </a:solidFill>
                        </a:rPr>
                        <a:t>O</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368346"/>
                  </a:ext>
                </a:extLst>
              </a:tr>
              <a:tr h="0">
                <a:tc>
                  <a:txBody>
                    <a:bodyPr/>
                    <a:lstStyle/>
                    <a:p>
                      <a:r>
                        <a:rPr lang="en-US" sz="1000" b="0">
                          <a:solidFill>
                            <a:schemeClr val="tx1"/>
                          </a:solidFill>
                        </a:rPr>
                        <a:t>E</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6428535"/>
                  </a:ext>
                </a:extLst>
              </a:tr>
              <a:tr h="0">
                <a:tc>
                  <a:txBody>
                    <a:bodyPr/>
                    <a:lstStyle/>
                    <a:p>
                      <a:r>
                        <a:rPr lang="en-US" sz="1000" b="0">
                          <a:solidFill>
                            <a:schemeClr val="tx1"/>
                          </a:solidFill>
                        </a:rPr>
                        <a:t>I</a:t>
                      </a:r>
                    </a:p>
                  </a:txBody>
                  <a:tcPr>
                    <a:solidFill>
                      <a:schemeClr val="accent3">
                        <a:lumMod val="60000"/>
                        <a:lumOff val="40000"/>
                      </a:schemeClr>
                    </a:solidFill>
                  </a:tcPr>
                </a:tc>
                <a:tc>
                  <a:txBody>
                    <a:bodyPr/>
                    <a:lstStyle/>
                    <a:p>
                      <a:pPr algn="ctr"/>
                      <a:endParaRPr lang="en-US" sz="1000" b="0">
                        <a:solidFill>
                          <a:schemeClr val="tx1"/>
                        </a:solidFill>
                      </a:endParaRPr>
                    </a:p>
                  </a:txBody>
                  <a:tcPr>
                    <a:solidFill>
                      <a:schemeClr val="accent3">
                        <a:lumMod val="60000"/>
                        <a:lumOff val="40000"/>
                      </a:schemeClr>
                    </a:solidFill>
                  </a:tcPr>
                </a:tc>
                <a:tc>
                  <a:txBody>
                    <a:bodyPr/>
                    <a:lstStyle/>
                    <a:p>
                      <a:pPr algn="ctr"/>
                      <a:r>
                        <a:rPr lang="en-US" sz="1000" b="0">
                          <a:solidFill>
                            <a:schemeClr val="tx1"/>
                          </a:solidFill>
                        </a:rPr>
                        <a:t>X</a:t>
                      </a:r>
                    </a:p>
                  </a:txBody>
                  <a:tcPr>
                    <a:solidFill>
                      <a:schemeClr val="accent3">
                        <a:lumMod val="60000"/>
                        <a:lumOff val="4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60000"/>
                        <a:lumOff val="4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6325871"/>
                  </a:ext>
                </a:extLst>
              </a:tr>
              <a:tr h="0">
                <a:tc>
                  <a:txBody>
                    <a:bodyPr/>
                    <a:lstStyle/>
                    <a:p>
                      <a:r>
                        <a:rPr lang="en-US" sz="1000" b="0">
                          <a:solidFill>
                            <a:schemeClr val="tx1"/>
                          </a:solidFill>
                        </a:rPr>
                        <a:t>N</a:t>
                      </a:r>
                    </a:p>
                  </a:txBody>
                  <a:tcPr>
                    <a:solidFill>
                      <a:schemeClr val="accent3">
                        <a:lumMod val="40000"/>
                        <a:lumOff val="60000"/>
                      </a:schemeClr>
                    </a:solidFill>
                  </a:tcPr>
                </a:tc>
                <a:tc>
                  <a:txBody>
                    <a:bodyPr/>
                    <a:lstStyle/>
                    <a:p>
                      <a:pPr algn="ctr"/>
                      <a:endParaRPr lang="en-US" sz="1000" b="0">
                        <a:solidFill>
                          <a:schemeClr val="tx1"/>
                        </a:solidFill>
                      </a:endParaRPr>
                    </a:p>
                  </a:txBody>
                  <a:tcPr>
                    <a:solidFill>
                      <a:schemeClr val="accent3">
                        <a:lumMod val="40000"/>
                        <a:lumOff val="60000"/>
                      </a:schemeClr>
                    </a:solidFill>
                  </a:tcPr>
                </a:tc>
                <a:tc>
                  <a:txBody>
                    <a:bodyPr/>
                    <a:lstStyle/>
                    <a:p>
                      <a:pPr algn="ctr"/>
                      <a:r>
                        <a:rPr lang="en-US" sz="1000" b="0">
                          <a:solidFill>
                            <a:schemeClr val="tx1"/>
                          </a:solidFill>
                        </a:rPr>
                        <a:t>X</a:t>
                      </a:r>
                    </a:p>
                  </a:txBody>
                  <a:tcPr>
                    <a:solidFill>
                      <a:schemeClr val="accent3">
                        <a:lumMod val="40000"/>
                        <a:lumOff val="60000"/>
                      </a:schemeClr>
                    </a:solidFill>
                  </a:tcPr>
                </a:tc>
                <a:tc>
                  <a:txBody>
                    <a:bodyPr/>
                    <a:lstStyle/>
                    <a:p>
                      <a:pPr algn="ctr"/>
                      <a:endParaRPr lang="en-US" sz="1000" b="0">
                        <a:solidFill>
                          <a:schemeClr val="tx1"/>
                        </a:solidFill>
                      </a:endParaRP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7698527"/>
                  </a:ext>
                </a:extLst>
              </a:tr>
            </a:tbl>
          </a:graphicData>
        </a:graphic>
      </p:graphicFrame>
      <p:pic>
        <p:nvPicPr>
          <p:cNvPr id="13" name="Picture 12">
            <a:extLst>
              <a:ext uri="{FF2B5EF4-FFF2-40B4-BE49-F238E27FC236}">
                <a16:creationId xmlns:a16="http://schemas.microsoft.com/office/drawing/2014/main" id="{A829ACBD-93EC-F346-83E3-A5B4370AF9D4}"/>
              </a:ext>
            </a:extLst>
          </p:cNvPr>
          <p:cNvPicPr>
            <a:picLocks noChangeAspect="1"/>
          </p:cNvPicPr>
          <p:nvPr/>
        </p:nvPicPr>
        <p:blipFill rotWithShape="1">
          <a:blip r:embed="rId2">
            <a:extLst>
              <a:ext uri="{28A0092B-C50C-407E-A947-70E740481C1C}">
                <a14:useLocalDpi xmlns:a14="http://schemas.microsoft.com/office/drawing/2010/main" val="0"/>
              </a:ext>
            </a:extLst>
          </a:blip>
          <a:srcRect l="4610" t="9330" r="25253"/>
          <a:stretch/>
        </p:blipFill>
        <p:spPr>
          <a:xfrm>
            <a:off x="5868144" y="3681616"/>
            <a:ext cx="2714640" cy="2514259"/>
          </a:xfrm>
          <a:prstGeom prst="rect">
            <a:avLst/>
          </a:prstGeom>
          <a:ln w="19050">
            <a:solidFill>
              <a:schemeClr val="accent3">
                <a:lumMod val="50000"/>
              </a:schemeClr>
            </a:solidFill>
          </a:ln>
        </p:spPr>
      </p:pic>
      <p:pic>
        <p:nvPicPr>
          <p:cNvPr id="15" name="Picture 14">
            <a:extLst>
              <a:ext uri="{FF2B5EF4-FFF2-40B4-BE49-F238E27FC236}">
                <a16:creationId xmlns:a16="http://schemas.microsoft.com/office/drawing/2014/main" id="{79F8E539-C1F1-754C-BB5F-2FC094B2318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599" b="94401" l="12721" r="87279">
                        <a14:backgroundMark x1="18382" y1="28385" x2="18382" y2="28385"/>
                        <a14:backgroundMark x1="26765" y1="19010" x2="26765" y2="19010"/>
                        <a14:backgroundMark x1="35809" y1="16667" x2="35809" y2="16667"/>
                        <a14:backgroundMark x1="38382" y1="16667" x2="39853" y2="17318"/>
                        <a14:backgroundMark x1="42721" y1="19271" x2="42721" y2="19271"/>
                        <a14:backgroundMark x1="49338" y1="23047" x2="49338" y2="23047"/>
                        <a14:backgroundMark x1="57426" y1="27344" x2="57426" y2="27344"/>
                        <a14:backgroundMark x1="62574" y1="32161" x2="63088" y2="32161"/>
                        <a14:backgroundMark x1="70000" y1="36198" x2="70515" y2="36198"/>
                        <a14:backgroundMark x1="77721" y1="41276" x2="78529" y2="41797"/>
                        <a14:backgroundMark x1="82721" y1="45313" x2="82721" y2="45313"/>
                        <a14:backgroundMark x1="14044" y1="70443" x2="14044" y2="70443"/>
                        <a14:backgroundMark x1="15956" y1="76693" x2="15956" y2="76693"/>
                        <a14:backgroundMark x1="18676" y1="85286" x2="18676" y2="85286"/>
                        <a14:backgroundMark x1="21471" y1="88672" x2="21471" y2="88672"/>
                        <a14:backgroundMark x1="26618" y1="90755" x2="26618" y2="90755"/>
                        <a14:backgroundMark x1="29191" y1="92188" x2="29191" y2="92188"/>
                        <a14:backgroundMark x1="34044" y1="92969" x2="34044" y2="92969"/>
                        <a14:backgroundMark x1="49044" y1="90755" x2="49044" y2="90755"/>
                        <a14:backgroundMark x1="45515" y1="92188" x2="45515" y2="92188"/>
                        <a14:backgroundMark x1="42426" y1="93229" x2="42426" y2="93229"/>
                        <a14:backgroundMark x1="51618" y1="87891" x2="52132" y2="87240"/>
                        <a14:backgroundMark x1="55147" y1="82943" x2="55147" y2="82943"/>
                        <a14:backgroundMark x1="56618" y1="82161" x2="56618" y2="82161"/>
                        <a14:backgroundMark x1="59485" y1="81901" x2="59485" y2="81901"/>
                        <a14:backgroundMark x1="62132" y1="81250" x2="62132" y2="81250"/>
                        <a14:backgroundMark x1="66103" y1="81901" x2="66103" y2="81901"/>
                        <a14:backgroundMark x1="71324" y1="82422" x2="71324" y2="82422"/>
                        <a14:backgroundMark x1="75515" y1="84766" x2="75515" y2="84766"/>
                        <a14:backgroundMark x1="81103" y1="85547" x2="81103" y2="85547"/>
                        <a14:backgroundMark x1="83235" y1="82422" x2="83235" y2="82422"/>
                        <a14:backgroundMark x1="27721" y1="55339" x2="27721" y2="55339"/>
                        <a14:backgroundMark x1="28676" y1="54427" x2="28676" y2="54427"/>
                        <a14:backgroundMark x1="29853" y1="53906" x2="29853" y2="53906"/>
                        <a14:backgroundMark x1="30809" y1="57813" x2="30809" y2="57813"/>
                        <a14:backgroundMark x1="31618" y1="60677" x2="31618" y2="60677"/>
                        <a14:backgroundMark x1="32574" y1="63542" x2="32574" y2="63542"/>
                        <a14:backgroundMark x1="34853" y1="64974" x2="34853" y2="64974"/>
                        <a14:backgroundMark x1="37279" y1="64193" x2="37279" y2="64193"/>
                        <a14:backgroundMark x1="38676" y1="63281" x2="38676" y2="63281"/>
                        <a14:backgroundMark x1="40000" y1="60677" x2="40000" y2="60677"/>
                        <a14:backgroundMark x1="40662" y1="57552" x2="40662" y2="57552"/>
                        <a14:backgroundMark x1="41471" y1="54167" x2="41471" y2="54167"/>
                        <a14:backgroundMark x1="41471" y1="51563" x2="41471" y2="51563"/>
                        <a14:backgroundMark x1="46324" y1="58984" x2="46324" y2="58984"/>
                        <a14:backgroundMark x1="42574" y1="64193" x2="42574" y2="64193"/>
                        <a14:backgroundMark x1="28235" y1="64453" x2="28235" y2="64453"/>
                        <a14:backgroundMark x1="30809" y1="68750" x2="30809" y2="68750"/>
                        <a14:backgroundMark x1="35662" y1="70964" x2="36618" y2="70964"/>
                        <a14:backgroundMark x1="40662" y1="70182" x2="40662" y2="70182"/>
                        <a14:backgroundMark x1="45956" y1="69010" x2="45956" y2="69010"/>
                        <a14:backgroundMark x1="50000" y1="66667" x2="50000" y2="66667"/>
                        <a14:backgroundMark x1="51618" y1="63021" x2="51618" y2="63021"/>
                        <a14:backgroundMark x1="53897" y1="61328" x2="53897" y2="61328"/>
                        <a14:backgroundMark x1="49485" y1="59505" x2="49485" y2="59505"/>
                        <a14:backgroundMark x1="50000" y1="67318" x2="50000" y2="67318"/>
                        <a14:backgroundMark x1="49853" y1="67057" x2="48088" y2="61589"/>
                        <a14:backgroundMark x1="53676" y1="56120" x2="53676" y2="56120"/>
                        <a14:backgroundMark x1="49706" y1="52474" x2="49706" y2="52474"/>
                      </a14:backgroundRemoval>
                    </a14:imgEffect>
                  </a14:imgLayer>
                </a14:imgProps>
              </a:ext>
              <a:ext uri="{28A0092B-C50C-407E-A947-70E740481C1C}">
                <a14:useLocalDpi xmlns:a14="http://schemas.microsoft.com/office/drawing/2010/main" val="0"/>
              </a:ext>
            </a:extLst>
          </a:blip>
          <a:srcRect l="13549" r="12742"/>
          <a:stretch/>
        </p:blipFill>
        <p:spPr>
          <a:xfrm rot="10001561">
            <a:off x="4068265" y="1552858"/>
            <a:ext cx="3559760" cy="2727209"/>
          </a:xfrm>
          <a:prstGeom prst="rect">
            <a:avLst/>
          </a:prstGeom>
        </p:spPr>
      </p:pic>
      <p:sp>
        <p:nvSpPr>
          <p:cNvPr id="3" name="Oval 2">
            <a:extLst>
              <a:ext uri="{FF2B5EF4-FFF2-40B4-BE49-F238E27FC236}">
                <a16:creationId xmlns:a16="http://schemas.microsoft.com/office/drawing/2014/main" id="{04F8F2AD-CB01-1F43-BFE3-CE249F4BAADE}"/>
              </a:ext>
            </a:extLst>
          </p:cNvPr>
          <p:cNvSpPr/>
          <p:nvPr/>
        </p:nvSpPr>
        <p:spPr>
          <a:xfrm>
            <a:off x="6876256" y="3284984"/>
            <a:ext cx="144016" cy="1440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7638818-3A6F-AB46-90C4-95F58BC8946A}"/>
              </a:ext>
            </a:extLst>
          </p:cNvPr>
          <p:cNvSpPr/>
          <p:nvPr/>
        </p:nvSpPr>
        <p:spPr>
          <a:xfrm>
            <a:off x="6660232" y="3356992"/>
            <a:ext cx="144016" cy="1440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4A20F5-CF63-7946-9F57-8965772FDDDF}"/>
              </a:ext>
            </a:extLst>
          </p:cNvPr>
          <p:cNvSpPr/>
          <p:nvPr/>
        </p:nvSpPr>
        <p:spPr>
          <a:xfrm>
            <a:off x="6732240" y="3212976"/>
            <a:ext cx="144016" cy="1440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72B14CE-D22F-C84F-AAC3-ED2C57CDE27A}"/>
              </a:ext>
            </a:extLst>
          </p:cNvPr>
          <p:cNvPicPr>
            <a:picLocks noChangeAspect="1"/>
          </p:cNvPicPr>
          <p:nvPr/>
        </p:nvPicPr>
        <p:blipFill rotWithShape="1">
          <a:blip r:embed="rId5">
            <a:extLst>
              <a:ext uri="{28A0092B-C50C-407E-A947-70E740481C1C}">
                <a14:useLocalDpi xmlns:a14="http://schemas.microsoft.com/office/drawing/2010/main" val="0"/>
              </a:ext>
            </a:extLst>
          </a:blip>
          <a:srcRect r="11379"/>
          <a:stretch/>
        </p:blipFill>
        <p:spPr bwMode="auto">
          <a:xfrm>
            <a:off x="3009490" y="3681616"/>
            <a:ext cx="2714640" cy="2514258"/>
          </a:xfrm>
          <a:prstGeom prst="rect">
            <a:avLst/>
          </a:prstGeom>
          <a:noFill/>
          <a:ln w="19050">
            <a:solidFill>
              <a:schemeClr val="accent3">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C955067-0B6D-674B-AED5-E4CC7455C9B1}"/>
              </a:ext>
            </a:extLst>
          </p:cNvPr>
          <p:cNvSpPr txBox="1"/>
          <p:nvPr/>
        </p:nvSpPr>
        <p:spPr>
          <a:xfrm>
            <a:off x="5085222" y="5376071"/>
            <a:ext cx="1503002" cy="369332"/>
          </a:xfrm>
          <a:prstGeom prst="rect">
            <a:avLst/>
          </a:prstGeom>
          <a:solidFill>
            <a:schemeClr val="bg1"/>
          </a:solidFill>
          <a:ln>
            <a:solidFill>
              <a:schemeClr val="tx1"/>
            </a:solidFill>
          </a:ln>
        </p:spPr>
        <p:txBody>
          <a:bodyPr wrap="square" rtlCol="0">
            <a:spAutoFit/>
          </a:bodyPr>
          <a:lstStyle/>
          <a:p>
            <a:pPr algn="ctr"/>
            <a:r>
              <a:rPr lang="en-US" b="1"/>
              <a:t>AUB-A; P</a:t>
            </a:r>
            <a:r>
              <a:rPr lang="en-US" b="1" baseline="-25000"/>
              <a:t>0</a:t>
            </a:r>
          </a:p>
        </p:txBody>
      </p:sp>
    </p:spTree>
    <p:extLst>
      <p:ext uri="{BB962C8B-B14F-4D97-AF65-F5344CB8AC3E}">
        <p14:creationId xmlns:p14="http://schemas.microsoft.com/office/powerpoint/2010/main" val="391124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84A-B65B-EE48-AFA2-1456D30E7BAD}"/>
              </a:ext>
            </a:extLst>
          </p:cNvPr>
          <p:cNvSpPr>
            <a:spLocks noGrp="1"/>
          </p:cNvSpPr>
          <p:nvPr>
            <p:ph type="title"/>
          </p:nvPr>
        </p:nvSpPr>
        <p:spPr/>
        <p:txBody>
          <a:bodyPr/>
          <a:lstStyle/>
          <a:p>
            <a:r>
              <a:rPr lang="en-US"/>
              <a:t>Ca lâm sàng 6, thảo luận (2)</a:t>
            </a:r>
            <a:br>
              <a:rPr lang="en-US"/>
            </a:br>
            <a:r>
              <a:rPr lang="en-US"/>
              <a:t>Chọn điểm khởi đầu cho điều trị</a:t>
            </a:r>
          </a:p>
        </p:txBody>
      </p:sp>
      <p:sp>
        <p:nvSpPr>
          <p:cNvPr id="3" name="Content Placeholder 2">
            <a:extLst>
              <a:ext uri="{FF2B5EF4-FFF2-40B4-BE49-F238E27FC236}">
                <a16:creationId xmlns:a16="http://schemas.microsoft.com/office/drawing/2014/main" id="{176B77EE-D363-CD4B-B488-61B1F3D15E42}"/>
              </a:ext>
            </a:extLst>
          </p:cNvPr>
          <p:cNvSpPr>
            <a:spLocks noGrp="1"/>
          </p:cNvSpPr>
          <p:nvPr>
            <p:ph idx="1"/>
          </p:nvPr>
        </p:nvSpPr>
        <p:spPr/>
        <p:txBody>
          <a:bodyPr/>
          <a:lstStyle/>
          <a:p>
            <a:r>
              <a:rPr lang="en-US"/>
              <a:t>Nếu chọn xuất phát điểm là điều trị đau</a:t>
            </a:r>
          </a:p>
          <a:p>
            <a:pPr lvl="1"/>
            <a:r>
              <a:rPr lang="en-US"/>
              <a:t>Pros và cons của việc chọn xuất phát điểm này</a:t>
            </a:r>
          </a:p>
          <a:p>
            <a:pPr lvl="1"/>
            <a:r>
              <a:rPr lang="en-US"/>
              <a:t>Lựa chọn nào là thích hợp</a:t>
            </a:r>
          </a:p>
          <a:p>
            <a:pPr lvl="1"/>
            <a:r>
              <a:rPr lang="en-US"/>
              <a:t>Kế hoạch quản lí sau khi kiểm soát đau thành công</a:t>
            </a:r>
          </a:p>
          <a:p>
            <a:r>
              <a:rPr lang="en-US"/>
              <a:t>Nếu chọn xuất phát điểm là điều trị AUB</a:t>
            </a:r>
          </a:p>
          <a:p>
            <a:pPr lvl="1"/>
            <a:r>
              <a:rPr lang="en-US"/>
              <a:t>Pros và cons của việc chọn xuất phát điểm này</a:t>
            </a:r>
          </a:p>
          <a:p>
            <a:pPr lvl="1"/>
            <a:r>
              <a:rPr lang="en-US"/>
              <a:t>Lựa chọn nào là thích hợp</a:t>
            </a:r>
          </a:p>
          <a:p>
            <a:pPr lvl="1"/>
            <a:r>
              <a:rPr lang="en-US"/>
              <a:t>Kế hoạch quản lí sau khi kiểm soát AUB thành công</a:t>
            </a:r>
          </a:p>
          <a:p>
            <a:r>
              <a:rPr lang="en-US"/>
              <a:t>Nếu chọn xuất phát điểm là điều trị hiếm muộn</a:t>
            </a:r>
          </a:p>
          <a:p>
            <a:pPr lvl="1"/>
            <a:r>
              <a:rPr lang="en-US"/>
              <a:t>Pros và cons của việc chọn xuất phát điểm này</a:t>
            </a:r>
          </a:p>
          <a:p>
            <a:pPr lvl="1"/>
            <a:r>
              <a:rPr lang="en-US"/>
              <a:t>Kế hoạch quản lí sau khi đã có con</a:t>
            </a:r>
          </a:p>
          <a:p>
            <a:pPr lvl="1"/>
            <a:endParaRPr lang="en-US"/>
          </a:p>
          <a:p>
            <a:endParaRPr lang="en-US"/>
          </a:p>
          <a:p>
            <a:endParaRPr lang="en-US"/>
          </a:p>
          <a:p>
            <a:endParaRPr lang="en-US"/>
          </a:p>
          <a:p>
            <a:endParaRPr lang="en-US"/>
          </a:p>
          <a:p>
            <a:endParaRPr lang="en-US"/>
          </a:p>
        </p:txBody>
      </p:sp>
      <p:pic>
        <p:nvPicPr>
          <p:cNvPr id="6" name="Picture 5">
            <a:extLst>
              <a:ext uri="{FF2B5EF4-FFF2-40B4-BE49-F238E27FC236}">
                <a16:creationId xmlns:a16="http://schemas.microsoft.com/office/drawing/2014/main" id="{7938968D-30B3-464E-838C-BD9C8475E65D}"/>
              </a:ext>
            </a:extLst>
          </p:cNvPr>
          <p:cNvPicPr>
            <a:picLocks noChangeAspect="1"/>
          </p:cNvPicPr>
          <p:nvPr/>
        </p:nvPicPr>
        <p:blipFill>
          <a:blip r:embed="rId2"/>
          <a:stretch>
            <a:fillRect/>
          </a:stretch>
        </p:blipFill>
        <p:spPr>
          <a:xfrm>
            <a:off x="5846424" y="6093296"/>
            <a:ext cx="2758024" cy="558700"/>
          </a:xfrm>
          <a:prstGeom prst="rect">
            <a:avLst/>
          </a:prstGeom>
        </p:spPr>
      </p:pic>
    </p:spTree>
    <p:extLst>
      <p:ext uri="{BB962C8B-B14F-4D97-AF65-F5344CB8AC3E}">
        <p14:creationId xmlns:p14="http://schemas.microsoft.com/office/powerpoint/2010/main" val="2901455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8206-EC43-3C40-8AC6-AED01C6F43DC}"/>
              </a:ext>
            </a:extLst>
          </p:cNvPr>
          <p:cNvSpPr>
            <a:spLocks noGrp="1"/>
          </p:cNvSpPr>
          <p:nvPr>
            <p:ph type="title"/>
          </p:nvPr>
        </p:nvSpPr>
        <p:spPr/>
        <p:txBody>
          <a:bodyPr/>
          <a:lstStyle/>
          <a:p>
            <a:r>
              <a:rPr lang="en-US"/>
              <a:t>Quản lí khối u lành tính của tử cung…</a:t>
            </a:r>
          </a:p>
        </p:txBody>
      </p:sp>
      <p:sp>
        <p:nvSpPr>
          <p:cNvPr id="3" name="Content Placeholder 2">
            <a:extLst>
              <a:ext uri="{FF2B5EF4-FFF2-40B4-BE49-F238E27FC236}">
                <a16:creationId xmlns:a16="http://schemas.microsoft.com/office/drawing/2014/main" id="{F1E56A97-1040-3846-8C8E-F98E12796C29}"/>
              </a:ext>
            </a:extLst>
          </p:cNvPr>
          <p:cNvSpPr>
            <a:spLocks noGrp="1"/>
          </p:cNvSpPr>
          <p:nvPr>
            <p:ph idx="1"/>
          </p:nvPr>
        </p:nvSpPr>
        <p:spPr/>
        <p:txBody>
          <a:bodyPr/>
          <a:lstStyle/>
          <a:p>
            <a:r>
              <a:rPr lang="en-US" err="1"/>
              <a:t>Định</a:t>
            </a:r>
            <a:r>
              <a:rPr lang="en-US"/>
              <a:t> </a:t>
            </a:r>
            <a:r>
              <a:rPr lang="en-US" err="1"/>
              <a:t>hướng</a:t>
            </a:r>
            <a:r>
              <a:rPr lang="en-US"/>
              <a:t> </a:t>
            </a:r>
            <a:r>
              <a:rPr lang="en-US" err="1"/>
              <a:t>quản</a:t>
            </a:r>
            <a:r>
              <a:rPr lang="en-US"/>
              <a:t> </a:t>
            </a:r>
            <a:r>
              <a:rPr lang="en-US" err="1"/>
              <a:t>lí</a:t>
            </a:r>
            <a:r>
              <a:rPr lang="en-US"/>
              <a:t> </a:t>
            </a:r>
            <a:r>
              <a:rPr lang="en-US" err="1"/>
              <a:t>căn</a:t>
            </a:r>
            <a:r>
              <a:rPr lang="en-US"/>
              <a:t> </a:t>
            </a:r>
            <a:r>
              <a:rPr lang="en-US" err="1"/>
              <a:t>cứ</a:t>
            </a:r>
            <a:r>
              <a:rPr lang="en-US"/>
              <a:t> </a:t>
            </a:r>
            <a:r>
              <a:rPr lang="en-US" err="1"/>
              <a:t>trên</a:t>
            </a:r>
            <a:r>
              <a:rPr lang="en-US"/>
              <a:t> </a:t>
            </a:r>
            <a:r>
              <a:rPr lang="en-US" err="1"/>
              <a:t>vấn</a:t>
            </a:r>
            <a:r>
              <a:rPr lang="en-US"/>
              <a:t> </a:t>
            </a:r>
            <a:r>
              <a:rPr lang="en-US" err="1"/>
              <a:t>đề</a:t>
            </a:r>
            <a:r>
              <a:rPr lang="en-US"/>
              <a:t> </a:t>
            </a:r>
            <a:r>
              <a:rPr lang="en-US" err="1"/>
              <a:t>chủ</a:t>
            </a:r>
            <a:r>
              <a:rPr lang="en-US"/>
              <a:t>. </a:t>
            </a:r>
            <a:r>
              <a:rPr lang="en-US" err="1"/>
              <a:t>Hỏi</a:t>
            </a:r>
            <a:r>
              <a:rPr lang="en-US"/>
              <a:t> </a:t>
            </a:r>
            <a:r>
              <a:rPr lang="en-US" err="1"/>
              <a:t>bệnh</a:t>
            </a:r>
            <a:r>
              <a:rPr lang="en-US"/>
              <a:t> </a:t>
            </a:r>
            <a:r>
              <a:rPr lang="en-US" err="1"/>
              <a:t>sử</a:t>
            </a:r>
            <a:r>
              <a:rPr lang="en-US"/>
              <a:t>, </a:t>
            </a:r>
            <a:r>
              <a:rPr lang="en-US" err="1"/>
              <a:t>tìm</a:t>
            </a:r>
            <a:r>
              <a:rPr lang="en-US"/>
              <a:t> </a:t>
            </a:r>
            <a:r>
              <a:rPr lang="en-US" err="1"/>
              <a:t>hiểu</a:t>
            </a:r>
            <a:r>
              <a:rPr lang="en-US"/>
              <a:t> </a:t>
            </a:r>
            <a:r>
              <a:rPr lang="en-US" err="1"/>
              <a:t>các</a:t>
            </a:r>
            <a:r>
              <a:rPr lang="en-US"/>
              <a:t> </a:t>
            </a:r>
            <a:r>
              <a:rPr lang="en-US" err="1"/>
              <a:t>triệu</a:t>
            </a:r>
            <a:r>
              <a:rPr lang="en-US"/>
              <a:t> </a:t>
            </a:r>
            <a:r>
              <a:rPr lang="en-US" err="1"/>
              <a:t>chứng</a:t>
            </a:r>
            <a:r>
              <a:rPr lang="en-US"/>
              <a:t> </a:t>
            </a:r>
            <a:r>
              <a:rPr lang="en-US" err="1"/>
              <a:t>lâm</a:t>
            </a:r>
            <a:r>
              <a:rPr lang="en-US"/>
              <a:t> </a:t>
            </a:r>
            <a:r>
              <a:rPr lang="en-US" err="1"/>
              <a:t>sàng</a:t>
            </a:r>
            <a:r>
              <a:rPr lang="en-US"/>
              <a:t> </a:t>
            </a:r>
            <a:r>
              <a:rPr lang="en-US" err="1"/>
              <a:t>và</a:t>
            </a:r>
            <a:r>
              <a:rPr lang="en-US"/>
              <a:t> </a:t>
            </a:r>
            <a:r>
              <a:rPr lang="en-US" err="1"/>
              <a:t>phân</a:t>
            </a:r>
            <a:r>
              <a:rPr lang="en-US"/>
              <a:t> </a:t>
            </a:r>
            <a:r>
              <a:rPr lang="en-US" err="1"/>
              <a:t>tích</a:t>
            </a:r>
            <a:r>
              <a:rPr lang="en-US"/>
              <a:t> </a:t>
            </a:r>
            <a:r>
              <a:rPr lang="en-US" err="1"/>
              <a:t>cẩn</a:t>
            </a:r>
            <a:r>
              <a:rPr lang="en-US"/>
              <a:t> </a:t>
            </a:r>
            <a:r>
              <a:rPr lang="en-US" err="1"/>
              <a:t>thận</a:t>
            </a:r>
            <a:r>
              <a:rPr lang="en-US"/>
              <a:t> </a:t>
            </a:r>
            <a:r>
              <a:rPr lang="en-US" err="1"/>
              <a:t>các</a:t>
            </a:r>
            <a:r>
              <a:rPr lang="en-US"/>
              <a:t> chi </a:t>
            </a:r>
            <a:r>
              <a:rPr lang="en-US" err="1"/>
              <a:t>tiết</a:t>
            </a:r>
            <a:r>
              <a:rPr lang="en-US"/>
              <a:t> </a:t>
            </a:r>
            <a:r>
              <a:rPr lang="en-US" err="1"/>
              <a:t>từ</a:t>
            </a:r>
            <a:r>
              <a:rPr lang="en-US"/>
              <a:t> </a:t>
            </a:r>
            <a:r>
              <a:rPr lang="en-US" err="1"/>
              <a:t>hình</a:t>
            </a:r>
            <a:r>
              <a:rPr lang="en-US"/>
              <a:t> </a:t>
            </a:r>
            <a:r>
              <a:rPr lang="en-US" err="1"/>
              <a:t>ảnh</a:t>
            </a:r>
            <a:r>
              <a:rPr lang="en-US"/>
              <a:t> </a:t>
            </a:r>
            <a:r>
              <a:rPr lang="en-US" err="1"/>
              <a:t>học</a:t>
            </a:r>
            <a:r>
              <a:rPr lang="en-US"/>
              <a:t> </a:t>
            </a:r>
            <a:r>
              <a:rPr lang="en-US" err="1"/>
              <a:t>là</a:t>
            </a:r>
            <a:r>
              <a:rPr lang="en-US"/>
              <a:t> </a:t>
            </a:r>
            <a:r>
              <a:rPr lang="en-US" err="1"/>
              <a:t>cơ</a:t>
            </a:r>
            <a:r>
              <a:rPr lang="en-US"/>
              <a:t> </a:t>
            </a:r>
            <a:r>
              <a:rPr lang="en-US" err="1"/>
              <a:t>sở</a:t>
            </a:r>
            <a:r>
              <a:rPr lang="en-US"/>
              <a:t> </a:t>
            </a:r>
            <a:r>
              <a:rPr lang="en-US" err="1"/>
              <a:t>cho</a:t>
            </a:r>
            <a:r>
              <a:rPr lang="en-US"/>
              <a:t> </a:t>
            </a:r>
            <a:r>
              <a:rPr lang="en-US" err="1"/>
              <a:t>các</a:t>
            </a:r>
            <a:r>
              <a:rPr lang="en-US"/>
              <a:t> </a:t>
            </a:r>
            <a:r>
              <a:rPr lang="en-US" err="1"/>
              <a:t>quyết</a:t>
            </a:r>
            <a:r>
              <a:rPr lang="en-US"/>
              <a:t> </a:t>
            </a:r>
            <a:r>
              <a:rPr lang="en-US" err="1"/>
              <a:t>định</a:t>
            </a:r>
            <a:r>
              <a:rPr lang="en-US"/>
              <a:t> </a:t>
            </a:r>
            <a:r>
              <a:rPr lang="en-US" err="1"/>
              <a:t>chẩn</a:t>
            </a:r>
            <a:r>
              <a:rPr lang="en-US"/>
              <a:t> </a:t>
            </a:r>
            <a:r>
              <a:rPr lang="en-US" err="1"/>
              <a:t>đoán</a:t>
            </a:r>
            <a:r>
              <a:rPr lang="en-US"/>
              <a:t> </a:t>
            </a:r>
            <a:r>
              <a:rPr lang="en-US" err="1"/>
              <a:t>và</a:t>
            </a:r>
            <a:r>
              <a:rPr lang="en-US"/>
              <a:t> </a:t>
            </a:r>
            <a:r>
              <a:rPr lang="en-US" err="1"/>
              <a:t>điều</a:t>
            </a:r>
            <a:r>
              <a:rPr lang="en-US"/>
              <a:t> </a:t>
            </a:r>
            <a:r>
              <a:rPr lang="en-US" err="1"/>
              <a:t>trị</a:t>
            </a:r>
          </a:p>
          <a:p>
            <a:r>
              <a:rPr lang="en-US" err="1"/>
              <a:t>Với</a:t>
            </a:r>
            <a:r>
              <a:rPr lang="en-US"/>
              <a:t> </a:t>
            </a:r>
            <a:r>
              <a:rPr lang="en-US" err="1"/>
              <a:t>các</a:t>
            </a:r>
            <a:r>
              <a:rPr lang="en-US"/>
              <a:t> </a:t>
            </a:r>
            <a:r>
              <a:rPr lang="en-US" err="1"/>
              <a:t>khối</a:t>
            </a:r>
            <a:r>
              <a:rPr lang="en-US"/>
              <a:t> u </a:t>
            </a:r>
            <a:r>
              <a:rPr lang="en-US" err="1"/>
              <a:t>có</a:t>
            </a:r>
            <a:r>
              <a:rPr lang="en-US"/>
              <a:t> </a:t>
            </a:r>
            <a:r>
              <a:rPr lang="en-US" err="1"/>
              <a:t>vấn</a:t>
            </a:r>
            <a:r>
              <a:rPr lang="en-US"/>
              <a:t> </a:t>
            </a:r>
            <a:r>
              <a:rPr lang="en-US" err="1"/>
              <a:t>đề</a:t>
            </a:r>
            <a:r>
              <a:rPr lang="en-US"/>
              <a:t> </a:t>
            </a:r>
            <a:r>
              <a:rPr lang="en-US" err="1"/>
              <a:t>chủ</a:t>
            </a:r>
            <a:r>
              <a:rPr lang="en-US"/>
              <a:t> </a:t>
            </a:r>
            <a:r>
              <a:rPr lang="en-US" err="1"/>
              <a:t>là</a:t>
            </a:r>
            <a:r>
              <a:rPr lang="en-US"/>
              <a:t> AUB, </a:t>
            </a:r>
            <a:r>
              <a:rPr lang="en-US" err="1"/>
              <a:t>việc</a:t>
            </a:r>
            <a:r>
              <a:rPr lang="en-US"/>
              <a:t> </a:t>
            </a:r>
            <a:r>
              <a:rPr lang="en-US" err="1"/>
              <a:t>phân</a:t>
            </a:r>
            <a:r>
              <a:rPr lang="en-US"/>
              <a:t> </a:t>
            </a:r>
            <a:r>
              <a:rPr lang="en-US" err="1"/>
              <a:t>định</a:t>
            </a:r>
            <a:r>
              <a:rPr lang="en-US"/>
              <a:t> </a:t>
            </a:r>
            <a:r>
              <a:rPr lang="en-US" err="1"/>
              <a:t>các</a:t>
            </a:r>
            <a:r>
              <a:rPr lang="en-US"/>
              <a:t> </a:t>
            </a:r>
            <a:r>
              <a:rPr lang="en-US" err="1"/>
              <a:t>nguyên</a:t>
            </a:r>
            <a:r>
              <a:rPr lang="en-US"/>
              <a:t> </a:t>
            </a:r>
            <a:r>
              <a:rPr lang="en-US" err="1"/>
              <a:t>nhân</a:t>
            </a:r>
            <a:r>
              <a:rPr lang="en-US"/>
              <a:t> </a:t>
            </a:r>
            <a:r>
              <a:rPr lang="en-US" err="1"/>
              <a:t>khác</a:t>
            </a:r>
            <a:r>
              <a:rPr lang="en-US"/>
              <a:t> </a:t>
            </a:r>
            <a:r>
              <a:rPr lang="en-US" err="1"/>
              <a:t>nhau</a:t>
            </a:r>
            <a:r>
              <a:rPr lang="en-US"/>
              <a:t> (O, L, A, M) </a:t>
            </a:r>
            <a:r>
              <a:rPr lang="en-US" err="1"/>
              <a:t>gây</a:t>
            </a:r>
            <a:r>
              <a:rPr lang="en-US"/>
              <a:t> AUB </a:t>
            </a:r>
            <a:r>
              <a:rPr lang="en-US" err="1"/>
              <a:t>là</a:t>
            </a:r>
            <a:r>
              <a:rPr lang="en-US"/>
              <a:t> </a:t>
            </a:r>
            <a:r>
              <a:rPr lang="en-US" err="1"/>
              <a:t>tác</a:t>
            </a:r>
            <a:r>
              <a:rPr lang="en-US"/>
              <a:t> </a:t>
            </a:r>
            <a:r>
              <a:rPr lang="en-US" err="1"/>
              <a:t>vụ</a:t>
            </a:r>
            <a:r>
              <a:rPr lang="en-US"/>
              <a:t> then </a:t>
            </a:r>
            <a:r>
              <a:rPr lang="en-US" err="1"/>
              <a:t>chốt</a:t>
            </a:r>
            <a:r>
              <a:rPr lang="en-US"/>
              <a:t> </a:t>
            </a:r>
            <a:r>
              <a:rPr lang="en-US" err="1"/>
              <a:t>của</a:t>
            </a:r>
            <a:r>
              <a:rPr lang="en-US"/>
              <a:t> </a:t>
            </a:r>
            <a:r>
              <a:rPr lang="en-US" err="1"/>
              <a:t>tiến</a:t>
            </a:r>
            <a:r>
              <a:rPr lang="en-US"/>
              <a:t> </a:t>
            </a:r>
            <a:r>
              <a:rPr lang="en-US" err="1"/>
              <a:t>trình</a:t>
            </a:r>
            <a:r>
              <a:rPr lang="en-US"/>
              <a:t> </a:t>
            </a:r>
            <a:r>
              <a:rPr lang="en-US" err="1"/>
              <a:t>xác</a:t>
            </a:r>
            <a:r>
              <a:rPr lang="en-US"/>
              <a:t> </a:t>
            </a:r>
            <a:r>
              <a:rPr lang="en-US" err="1"/>
              <a:t>lập</a:t>
            </a:r>
            <a:r>
              <a:rPr lang="en-US"/>
              <a:t> </a:t>
            </a:r>
            <a:r>
              <a:rPr lang="en-US" err="1"/>
              <a:t>chẩn</a:t>
            </a:r>
            <a:r>
              <a:rPr lang="en-US"/>
              <a:t> </a:t>
            </a:r>
            <a:r>
              <a:rPr lang="en-US" err="1"/>
              <a:t>đoán</a:t>
            </a:r>
          </a:p>
          <a:p>
            <a:r>
              <a:rPr lang="en-US" err="1"/>
              <a:t>Phân</a:t>
            </a:r>
            <a:r>
              <a:rPr lang="en-US"/>
              <a:t> </a:t>
            </a:r>
            <a:r>
              <a:rPr lang="en-US" err="1"/>
              <a:t>loại</a:t>
            </a:r>
            <a:r>
              <a:rPr lang="en-US"/>
              <a:t> FIGO </a:t>
            </a:r>
            <a:r>
              <a:rPr lang="en-US" err="1"/>
              <a:t>cho</a:t>
            </a:r>
            <a:r>
              <a:rPr lang="en-US"/>
              <a:t> </a:t>
            </a:r>
            <a:r>
              <a:rPr lang="en-US" err="1"/>
              <a:t>phép</a:t>
            </a:r>
            <a:r>
              <a:rPr lang="en-US"/>
              <a:t> </a:t>
            </a:r>
            <a:r>
              <a:rPr lang="en-US" err="1"/>
              <a:t>nhận</a:t>
            </a:r>
            <a:r>
              <a:rPr lang="en-US"/>
              <a:t> </a:t>
            </a:r>
            <a:r>
              <a:rPr lang="en-US" err="1"/>
              <a:t>diện</a:t>
            </a:r>
            <a:r>
              <a:rPr lang="en-US"/>
              <a:t> </a:t>
            </a:r>
            <a:r>
              <a:rPr lang="en-US" err="1"/>
              <a:t>mối</a:t>
            </a:r>
            <a:r>
              <a:rPr lang="en-US"/>
              <a:t> </a:t>
            </a:r>
            <a:r>
              <a:rPr lang="en-US" err="1"/>
              <a:t>tương</a:t>
            </a:r>
            <a:r>
              <a:rPr lang="en-US"/>
              <a:t> </a:t>
            </a:r>
            <a:r>
              <a:rPr lang="en-US" err="1"/>
              <a:t>quan</a:t>
            </a:r>
            <a:r>
              <a:rPr lang="en-US"/>
              <a:t> </a:t>
            </a:r>
            <a:r>
              <a:rPr lang="en-US" err="1"/>
              <a:t>của</a:t>
            </a:r>
            <a:r>
              <a:rPr lang="en-US"/>
              <a:t> </a:t>
            </a:r>
            <a:r>
              <a:rPr lang="en-US" err="1"/>
              <a:t>khối</a:t>
            </a:r>
            <a:r>
              <a:rPr lang="en-US"/>
              <a:t> u </a:t>
            </a:r>
            <a:r>
              <a:rPr lang="en-US" err="1"/>
              <a:t>tử</a:t>
            </a:r>
            <a:r>
              <a:rPr lang="en-US"/>
              <a:t> </a:t>
            </a:r>
            <a:r>
              <a:rPr lang="en-US" err="1"/>
              <a:t>cung</a:t>
            </a:r>
            <a:r>
              <a:rPr lang="en-US"/>
              <a:t> </a:t>
            </a:r>
            <a:r>
              <a:rPr lang="en-US" err="1"/>
              <a:t>với</a:t>
            </a:r>
            <a:r>
              <a:rPr lang="en-US"/>
              <a:t> </a:t>
            </a:r>
            <a:r>
              <a:rPr lang="en-US" err="1"/>
              <a:t>vấn</a:t>
            </a:r>
            <a:r>
              <a:rPr lang="en-US"/>
              <a:t> </a:t>
            </a:r>
            <a:r>
              <a:rPr lang="en-US" err="1"/>
              <a:t>đề</a:t>
            </a:r>
            <a:r>
              <a:rPr lang="en-US"/>
              <a:t> </a:t>
            </a:r>
            <a:r>
              <a:rPr lang="en-US" err="1"/>
              <a:t>chủ</a:t>
            </a:r>
            <a:r>
              <a:rPr lang="en-US"/>
              <a:t>, </a:t>
            </a:r>
            <a:r>
              <a:rPr lang="en-US" err="1"/>
              <a:t>từ</a:t>
            </a:r>
            <a:r>
              <a:rPr lang="en-US"/>
              <a:t> </a:t>
            </a:r>
            <a:r>
              <a:rPr lang="en-US" err="1"/>
              <a:t>đó</a:t>
            </a:r>
            <a:r>
              <a:rPr lang="en-US"/>
              <a:t> </a:t>
            </a:r>
            <a:r>
              <a:rPr lang="en-US" err="1"/>
              <a:t>có</a:t>
            </a:r>
            <a:r>
              <a:rPr lang="en-US"/>
              <a:t> </a:t>
            </a:r>
            <a:r>
              <a:rPr lang="en-US" err="1"/>
              <a:t>hướng</a:t>
            </a:r>
            <a:r>
              <a:rPr lang="en-US"/>
              <a:t> </a:t>
            </a:r>
            <a:r>
              <a:rPr lang="en-US" err="1"/>
              <a:t>quản</a:t>
            </a:r>
            <a:r>
              <a:rPr lang="en-US"/>
              <a:t> </a:t>
            </a:r>
            <a:r>
              <a:rPr lang="en-US" err="1"/>
              <a:t>lí</a:t>
            </a:r>
            <a:r>
              <a:rPr lang="en-US"/>
              <a:t> </a:t>
            </a:r>
            <a:r>
              <a:rPr lang="en-US" err="1"/>
              <a:t>thích</a:t>
            </a:r>
            <a:r>
              <a:rPr lang="en-US"/>
              <a:t> </a:t>
            </a:r>
            <a:r>
              <a:rPr lang="en-US" err="1"/>
              <a:t>hợp</a:t>
            </a:r>
          </a:p>
          <a:p>
            <a:r>
              <a:rPr lang="en-US" err="1"/>
              <a:t>Quản</a:t>
            </a:r>
            <a:r>
              <a:rPr lang="en-US"/>
              <a:t> </a:t>
            </a:r>
            <a:r>
              <a:rPr lang="en-US" err="1"/>
              <a:t>lí</a:t>
            </a:r>
            <a:r>
              <a:rPr lang="en-US"/>
              <a:t> bao </a:t>
            </a:r>
            <a:r>
              <a:rPr lang="en-US" err="1"/>
              <a:t>gồm</a:t>
            </a:r>
            <a:r>
              <a:rPr lang="en-US"/>
              <a:t> </a:t>
            </a:r>
            <a:r>
              <a:rPr lang="en-US" err="1"/>
              <a:t>đánh</a:t>
            </a:r>
            <a:r>
              <a:rPr lang="en-US"/>
              <a:t> </a:t>
            </a:r>
            <a:r>
              <a:rPr lang="en-US" err="1"/>
              <a:t>giá</a:t>
            </a:r>
            <a:r>
              <a:rPr lang="en-US"/>
              <a:t> </a:t>
            </a:r>
            <a:r>
              <a:rPr lang="en-US" err="1"/>
              <a:t>một</a:t>
            </a:r>
            <a:r>
              <a:rPr lang="en-US"/>
              <a:t> </a:t>
            </a:r>
            <a:r>
              <a:rPr lang="en-US" err="1"/>
              <a:t>cách</a:t>
            </a:r>
            <a:r>
              <a:rPr lang="en-US"/>
              <a:t> </a:t>
            </a:r>
            <a:r>
              <a:rPr lang="en-US" err="1"/>
              <a:t>cẩn</a:t>
            </a:r>
            <a:r>
              <a:rPr lang="en-US"/>
              <a:t> </a:t>
            </a:r>
            <a:r>
              <a:rPr lang="en-US" err="1"/>
              <a:t>trọng</a:t>
            </a:r>
            <a:r>
              <a:rPr lang="en-US"/>
              <a:t> </a:t>
            </a:r>
            <a:r>
              <a:rPr lang="en-US" err="1"/>
              <a:t>và</a:t>
            </a:r>
            <a:r>
              <a:rPr lang="en-US"/>
              <a:t> </a:t>
            </a:r>
            <a:r>
              <a:rPr lang="en-US" err="1"/>
              <a:t>toàn</a:t>
            </a:r>
            <a:r>
              <a:rPr lang="en-US"/>
              <a:t> </a:t>
            </a:r>
            <a:r>
              <a:rPr lang="en-US" err="1"/>
              <a:t>diện</a:t>
            </a:r>
            <a:r>
              <a:rPr lang="en-US"/>
              <a:t> </a:t>
            </a:r>
            <a:r>
              <a:rPr lang="en-US" err="1"/>
              <a:t>khối</a:t>
            </a:r>
            <a:r>
              <a:rPr lang="en-US"/>
              <a:t> u, </a:t>
            </a:r>
            <a:r>
              <a:rPr lang="en-US" err="1"/>
              <a:t>vấn</a:t>
            </a:r>
            <a:r>
              <a:rPr lang="en-US"/>
              <a:t> </a:t>
            </a:r>
            <a:r>
              <a:rPr lang="en-US" err="1"/>
              <a:t>đề</a:t>
            </a:r>
            <a:r>
              <a:rPr lang="en-US"/>
              <a:t> </a:t>
            </a:r>
            <a:r>
              <a:rPr lang="en-US" err="1"/>
              <a:t>chủ</a:t>
            </a:r>
            <a:r>
              <a:rPr lang="en-US"/>
              <a:t>, </a:t>
            </a:r>
            <a:r>
              <a:rPr lang="en-US" err="1"/>
              <a:t>để</a:t>
            </a:r>
            <a:r>
              <a:rPr lang="en-US"/>
              <a:t> </a:t>
            </a:r>
            <a:r>
              <a:rPr lang="en-US" err="1"/>
              <a:t>có</a:t>
            </a:r>
            <a:r>
              <a:rPr lang="en-US"/>
              <a:t> </a:t>
            </a:r>
            <a:r>
              <a:rPr lang="en-US" err="1"/>
              <a:t>thể</a:t>
            </a:r>
            <a:r>
              <a:rPr lang="en-US"/>
              <a:t> </a:t>
            </a:r>
            <a:r>
              <a:rPr lang="en-US" err="1"/>
              <a:t>thực</a:t>
            </a:r>
            <a:r>
              <a:rPr lang="en-US"/>
              <a:t> </a:t>
            </a:r>
            <a:r>
              <a:rPr lang="en-US" err="1"/>
              <a:t>hiện</a:t>
            </a:r>
            <a:r>
              <a:rPr lang="en-US"/>
              <a:t> </a:t>
            </a:r>
            <a:r>
              <a:rPr lang="en-US" err="1"/>
              <a:t>một</a:t>
            </a:r>
            <a:r>
              <a:rPr lang="en-US"/>
              <a:t> </a:t>
            </a:r>
            <a:r>
              <a:rPr lang="en-US" err="1"/>
              <a:t>quản</a:t>
            </a:r>
            <a:r>
              <a:rPr lang="en-US"/>
              <a:t> </a:t>
            </a:r>
            <a:r>
              <a:rPr lang="en-US" err="1"/>
              <a:t>lí</a:t>
            </a:r>
            <a:r>
              <a:rPr lang="en-US"/>
              <a:t> </a:t>
            </a:r>
            <a:r>
              <a:rPr lang="en-US" err="1"/>
              <a:t>dựa</a:t>
            </a:r>
            <a:r>
              <a:rPr lang="en-US"/>
              <a:t> </a:t>
            </a:r>
            <a:r>
              <a:rPr lang="en-US" err="1"/>
              <a:t>trên</a:t>
            </a:r>
            <a:r>
              <a:rPr lang="en-US"/>
              <a:t> </a:t>
            </a:r>
            <a:r>
              <a:rPr lang="en-US" err="1"/>
              <a:t>chứng</a:t>
            </a:r>
            <a:r>
              <a:rPr lang="en-US"/>
              <a:t> </a:t>
            </a:r>
            <a:r>
              <a:rPr lang="en-US" err="1"/>
              <a:t>cứ</a:t>
            </a:r>
            <a:r>
              <a:rPr lang="en-US"/>
              <a:t> </a:t>
            </a:r>
            <a:r>
              <a:rPr lang="en-US" err="1"/>
              <a:t>và</a:t>
            </a:r>
            <a:r>
              <a:rPr lang="en-US"/>
              <a:t> </a:t>
            </a:r>
            <a:r>
              <a:rPr lang="en-US" err="1"/>
              <a:t>được</a:t>
            </a:r>
            <a:r>
              <a:rPr lang="en-US"/>
              <a:t> </a:t>
            </a:r>
            <a:r>
              <a:rPr lang="en-US" err="1"/>
              <a:t>cá</a:t>
            </a:r>
            <a:r>
              <a:rPr lang="en-US"/>
              <a:t> </a:t>
            </a:r>
            <a:r>
              <a:rPr lang="en-US" err="1"/>
              <a:t>thể</a:t>
            </a:r>
            <a:r>
              <a:rPr lang="en-US"/>
              <a:t> </a:t>
            </a:r>
            <a:r>
              <a:rPr lang="en-US" err="1"/>
              <a:t>hoá</a:t>
            </a:r>
          </a:p>
        </p:txBody>
      </p:sp>
    </p:spTree>
    <p:extLst>
      <p:ext uri="{BB962C8B-B14F-4D97-AF65-F5344CB8AC3E}">
        <p14:creationId xmlns:p14="http://schemas.microsoft.com/office/powerpoint/2010/main" val="4284595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A292-DC72-8041-92A5-F6EF36638761}"/>
              </a:ext>
            </a:extLst>
          </p:cNvPr>
          <p:cNvSpPr>
            <a:spLocks noGrp="1"/>
          </p:cNvSpPr>
          <p:nvPr>
            <p:ph type="title"/>
          </p:nvPr>
        </p:nvSpPr>
        <p:spPr/>
        <p:txBody>
          <a:bodyPr/>
          <a:lstStyle/>
          <a:p>
            <a:r>
              <a:rPr lang="en-US" b="0" err="1"/>
              <a:t>Phần</a:t>
            </a:r>
            <a:r>
              <a:rPr lang="en-US" b="0"/>
              <a:t> </a:t>
            </a:r>
            <a:r>
              <a:rPr lang="en-US"/>
              <a:t>I</a:t>
            </a:r>
            <a:r>
              <a:rPr lang="en-US" b="0"/>
              <a:t>, </a:t>
            </a:r>
            <a:r>
              <a:rPr lang="en-US" b="0" err="1"/>
              <a:t>trang</a:t>
            </a:r>
            <a:r>
              <a:rPr lang="en-US" b="0"/>
              <a:t> </a:t>
            </a:r>
            <a:r>
              <a:rPr lang="en-US"/>
              <a:t>3</a:t>
            </a:r>
            <a:br>
              <a:rPr lang="en-US" b="0"/>
            </a:br>
            <a:r>
              <a:rPr lang="en-US"/>
              <a:t>Lời khẩn cầu bị bỏ qua…</a:t>
            </a:r>
          </a:p>
        </p:txBody>
      </p:sp>
      <p:sp>
        <p:nvSpPr>
          <p:cNvPr id="3" name="Content Placeholder 2">
            <a:extLst>
              <a:ext uri="{FF2B5EF4-FFF2-40B4-BE49-F238E27FC236}">
                <a16:creationId xmlns:a16="http://schemas.microsoft.com/office/drawing/2014/main" id="{F0AB335A-D570-5B43-88CE-23EFF2958DA7}"/>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err="1"/>
              <a:t>Phân</a:t>
            </a:r>
            <a:r>
              <a:rPr lang="en-US"/>
              <a:t> </a:t>
            </a:r>
            <a:r>
              <a:rPr lang="en-US" err="1"/>
              <a:t>tích</a:t>
            </a:r>
            <a:r>
              <a:rPr lang="en-US"/>
              <a:t> </a:t>
            </a:r>
            <a:r>
              <a:rPr lang="en-US" err="1"/>
              <a:t>được vai trò của các can thiệp khác nhau trong quản lí khối lành tính ở tử cung: ngoại khoa, nội khoa, xâm lấn tối thiểu</a:t>
            </a:r>
          </a:p>
          <a:p>
            <a:pPr lvl="1"/>
            <a:r>
              <a:rPr lang="en-US" err="1"/>
              <a:t>Phân</a:t>
            </a:r>
            <a:r>
              <a:rPr lang="en-US"/>
              <a:t> </a:t>
            </a:r>
            <a:r>
              <a:rPr lang="en-US" err="1"/>
              <a:t>tích</a:t>
            </a:r>
            <a:r>
              <a:rPr lang="en-US"/>
              <a:t> </a:t>
            </a:r>
            <a:r>
              <a:rPr lang="en-US" err="1"/>
              <a:t>được vai trò của cá thể hoá điều trị trong quản lí khối lành tính ở tử cung</a:t>
            </a:r>
            <a:endParaRPr lang="en-US"/>
          </a:p>
        </p:txBody>
      </p:sp>
      <p:sp>
        <p:nvSpPr>
          <p:cNvPr id="4" name="Content Placeholder 3">
            <a:extLst>
              <a:ext uri="{FF2B5EF4-FFF2-40B4-BE49-F238E27FC236}">
                <a16:creationId xmlns:a16="http://schemas.microsoft.com/office/drawing/2014/main" id="{7E0B318C-5C26-8D4D-A9B8-1959BFB39AC2}"/>
              </a:ext>
            </a:extLst>
          </p:cNvPr>
          <p:cNvSpPr>
            <a:spLocks noGrp="1"/>
          </p:cNvSpPr>
          <p:nvPr>
            <p:ph sz="half" idx="2"/>
          </p:nvPr>
        </p:nvSpPr>
        <p:spPr/>
        <p:txBody>
          <a:bodyPr/>
          <a:lstStyle/>
          <a:p>
            <a:r>
              <a:rPr lang="en-US" err="1"/>
              <a:t>Bạn</a:t>
            </a:r>
            <a:r>
              <a:rPr lang="en-US"/>
              <a:t> </a:t>
            </a:r>
            <a:r>
              <a:rPr lang="en-US" err="1"/>
              <a:t>hãy</a:t>
            </a:r>
            <a:r>
              <a:rPr lang="en-US"/>
              <a:t>:</a:t>
            </a:r>
          </a:p>
          <a:p>
            <a:pPr lvl="1"/>
            <a:r>
              <a:rPr lang="en-US" b="0" err="1"/>
              <a:t>Bình luận về các nội dung liên quan đến chỉ định phẫu thuật ở trường hợp này</a:t>
            </a:r>
            <a:endParaRPr lang="en-US" b="0"/>
          </a:p>
          <a:p>
            <a:pPr lvl="1"/>
            <a:r>
              <a:rPr lang="en-US"/>
              <a:t>Hãy hình dung các kịch bản có khả năng xảy ra trong cuộc mổ ở trường hợp cụ thể này</a:t>
            </a:r>
          </a:p>
          <a:p>
            <a:pPr lvl="1"/>
            <a:r>
              <a:rPr lang="en-US" b="0" err="1"/>
              <a:t>Nếu bạn không tán đồng giải pháp ngoại khoa, thì hãy trình bày giải pháp của bạn và các luận điểm ủng hộ bạn</a:t>
            </a:r>
            <a:r>
              <a:rPr lang="en-US" b="0"/>
              <a:t> </a:t>
            </a:r>
          </a:p>
          <a:p>
            <a:endParaRPr lang="en-US"/>
          </a:p>
        </p:txBody>
      </p:sp>
      <p:pic>
        <p:nvPicPr>
          <p:cNvPr id="6" name="Picture 5">
            <a:extLst>
              <a:ext uri="{FF2B5EF4-FFF2-40B4-BE49-F238E27FC236}">
                <a16:creationId xmlns:a16="http://schemas.microsoft.com/office/drawing/2014/main" id="{C0CA3A2D-B231-5546-B2AB-025ABBB9001B}"/>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2943080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D4E6-8D52-A145-98B7-884D0BCE91BD}"/>
              </a:ext>
            </a:extLst>
          </p:cNvPr>
          <p:cNvSpPr>
            <a:spLocks noGrp="1"/>
          </p:cNvSpPr>
          <p:nvPr>
            <p:ph type="title"/>
          </p:nvPr>
        </p:nvSpPr>
        <p:spPr/>
        <p:txBody>
          <a:bodyPr/>
          <a:lstStyle/>
          <a:p>
            <a:r>
              <a:rPr lang="en-US" b="0" err="1"/>
              <a:t>Phần</a:t>
            </a:r>
            <a:r>
              <a:rPr lang="en-US" b="0"/>
              <a:t> </a:t>
            </a:r>
            <a:r>
              <a:rPr lang="en-US"/>
              <a:t>II</a:t>
            </a:r>
            <a:r>
              <a:rPr lang="en-US" b="0"/>
              <a:t>, </a:t>
            </a:r>
            <a:r>
              <a:rPr lang="en-US" b="0" err="1"/>
              <a:t>trang</a:t>
            </a:r>
            <a:r>
              <a:rPr lang="en-US" b="0"/>
              <a:t> </a:t>
            </a:r>
            <a:r>
              <a:rPr lang="en-US"/>
              <a:t>1</a:t>
            </a:r>
            <a:br>
              <a:rPr lang="en-US" b="0"/>
            </a:br>
            <a:r>
              <a:rPr lang="en-US" err="1"/>
              <a:t>Sự khác biệt giữa người và robot…</a:t>
            </a:r>
            <a:endParaRPr lang="en-US"/>
          </a:p>
        </p:txBody>
      </p:sp>
      <p:sp>
        <p:nvSpPr>
          <p:cNvPr id="3" name="Content Placeholder 2">
            <a:extLst>
              <a:ext uri="{FF2B5EF4-FFF2-40B4-BE49-F238E27FC236}">
                <a16:creationId xmlns:a16="http://schemas.microsoft.com/office/drawing/2014/main" id="{6A2DE2F0-F691-384D-A19F-B734BE65768F}"/>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b="0" err="1">
                <a:solidFill>
                  <a:schemeClr val="tx1"/>
                </a:solidFill>
              </a:rPr>
              <a:t>Áp dụng được</a:t>
            </a:r>
            <a:r>
              <a:rPr lang="en-US" b="0">
                <a:solidFill>
                  <a:schemeClr val="tx1"/>
                </a:solidFill>
              </a:rPr>
              <a:t> </a:t>
            </a:r>
            <a:r>
              <a:rPr lang="en-US" b="0" err="1">
                <a:solidFill>
                  <a:schemeClr val="tx1"/>
                </a:solidFill>
              </a:rPr>
              <a:t>nguyên tắc quản lí một trường hợp bệnh tuyến-cơ tử cung theo vấn đề chủ và theo hướng cá thể hoá</a:t>
            </a:r>
          </a:p>
          <a:p>
            <a:endParaRPr lang="en-US"/>
          </a:p>
        </p:txBody>
      </p:sp>
      <p:sp>
        <p:nvSpPr>
          <p:cNvPr id="4" name="Content Placeholder 3">
            <a:extLst>
              <a:ext uri="{FF2B5EF4-FFF2-40B4-BE49-F238E27FC236}">
                <a16:creationId xmlns:a16="http://schemas.microsoft.com/office/drawing/2014/main" id="{169AE53D-D32B-984B-B3C6-B1D2D17CF0AC}"/>
              </a:ext>
            </a:extLst>
          </p:cNvPr>
          <p:cNvSpPr>
            <a:spLocks noGrp="1"/>
          </p:cNvSpPr>
          <p:nvPr>
            <p:ph sz="half" idx="2"/>
          </p:nvPr>
        </p:nvSpPr>
        <p:spPr/>
        <p:txBody>
          <a:bodyPr/>
          <a:lstStyle/>
          <a:p>
            <a:r>
              <a:rPr lang="en-US" err="1"/>
              <a:t>Bạn</a:t>
            </a:r>
            <a:r>
              <a:rPr lang="en-US"/>
              <a:t> </a:t>
            </a:r>
            <a:r>
              <a:rPr lang="en-US" err="1"/>
              <a:t>hãy</a:t>
            </a:r>
            <a:r>
              <a:rPr lang="en-US"/>
              <a:t>:</a:t>
            </a:r>
          </a:p>
          <a:p>
            <a:pPr lvl="1"/>
            <a:r>
              <a:rPr lang="en-US"/>
              <a:t>Nhìn lại toàn bộ tiến trình và cho biết bạn đã học được điều gì qua cuộc mổ này?  (trước khi có kết quả mô bệnh học)</a:t>
            </a:r>
          </a:p>
          <a:p>
            <a:pPr lvl="1"/>
            <a:r>
              <a:rPr lang="en-US"/>
              <a:t>Bạn sẽ làm gì sau khi nhận được kết quả mô bệnh học</a:t>
            </a:r>
          </a:p>
          <a:p>
            <a:endParaRPr lang="en-US"/>
          </a:p>
        </p:txBody>
      </p:sp>
      <p:pic>
        <p:nvPicPr>
          <p:cNvPr id="6" name="Picture 5">
            <a:extLst>
              <a:ext uri="{FF2B5EF4-FFF2-40B4-BE49-F238E27FC236}">
                <a16:creationId xmlns:a16="http://schemas.microsoft.com/office/drawing/2014/main" id="{5F7E3B90-A590-FB4F-B6AF-B72DF3C2666E}"/>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107414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643A-2641-FF40-8825-4FBD40FCADE5}"/>
              </a:ext>
            </a:extLst>
          </p:cNvPr>
          <p:cNvSpPr>
            <a:spLocks noGrp="1"/>
          </p:cNvSpPr>
          <p:nvPr>
            <p:ph type="title"/>
          </p:nvPr>
        </p:nvSpPr>
        <p:spPr/>
        <p:txBody>
          <a:bodyPr/>
          <a:lstStyle/>
          <a:p>
            <a:r>
              <a:rPr lang="en-US" b="0" err="1"/>
              <a:t>Phần</a:t>
            </a:r>
            <a:r>
              <a:rPr lang="en-US" b="0"/>
              <a:t> </a:t>
            </a:r>
            <a:r>
              <a:rPr lang="en-US"/>
              <a:t>II</a:t>
            </a:r>
            <a:r>
              <a:rPr lang="en-US" b="0"/>
              <a:t>, </a:t>
            </a:r>
            <a:r>
              <a:rPr lang="en-US" b="0" err="1"/>
              <a:t>trang</a:t>
            </a:r>
            <a:r>
              <a:rPr lang="en-US" b="0"/>
              <a:t> </a:t>
            </a:r>
            <a:r>
              <a:rPr lang="en-US"/>
              <a:t>2</a:t>
            </a:r>
            <a:br>
              <a:rPr lang="en-US"/>
            </a:br>
            <a:r>
              <a:rPr lang="en-US"/>
              <a:t>Mục tiêu không hoàn thành</a:t>
            </a:r>
            <a:r>
              <a:rPr lang="en-US" err="1"/>
              <a:t>…</a:t>
            </a:r>
            <a:endParaRPr lang="en-US"/>
          </a:p>
        </p:txBody>
      </p:sp>
      <p:sp>
        <p:nvSpPr>
          <p:cNvPr id="3" name="Content Placeholder 2">
            <a:extLst>
              <a:ext uri="{FF2B5EF4-FFF2-40B4-BE49-F238E27FC236}">
                <a16:creationId xmlns:a16="http://schemas.microsoft.com/office/drawing/2014/main" id="{1CF2AD37-EBCD-2E41-A005-20A9D00637DC}"/>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err="1"/>
              <a:t>Áp dụng được</a:t>
            </a:r>
            <a:r>
              <a:rPr lang="en-US"/>
              <a:t> </a:t>
            </a:r>
            <a:r>
              <a:rPr lang="en-US" err="1"/>
              <a:t>nguyên tắc quản lí một trường hợp bệnh tuyến-cơ tử cung theo vấn đề chủ và theo hướng cá thể hoá</a:t>
            </a:r>
            <a:endParaRPr lang="en-US" b="0">
              <a:solidFill>
                <a:schemeClr val="tx1"/>
              </a:solidFill>
            </a:endParaRPr>
          </a:p>
        </p:txBody>
      </p:sp>
      <p:sp>
        <p:nvSpPr>
          <p:cNvPr id="4" name="Content Placeholder 3">
            <a:extLst>
              <a:ext uri="{FF2B5EF4-FFF2-40B4-BE49-F238E27FC236}">
                <a16:creationId xmlns:a16="http://schemas.microsoft.com/office/drawing/2014/main" id="{D6B80CEA-6E90-714B-A802-7C603658686A}"/>
              </a:ext>
            </a:extLst>
          </p:cNvPr>
          <p:cNvSpPr>
            <a:spLocks noGrp="1"/>
          </p:cNvSpPr>
          <p:nvPr>
            <p:ph sz="half" idx="2"/>
          </p:nvPr>
        </p:nvSpPr>
        <p:spPr/>
        <p:txBody>
          <a:bodyPr/>
          <a:lstStyle/>
          <a:p>
            <a:r>
              <a:rPr lang="en-US" err="1"/>
              <a:t>Bạn</a:t>
            </a:r>
            <a:r>
              <a:rPr lang="en-US"/>
              <a:t> </a:t>
            </a:r>
            <a:r>
              <a:rPr lang="en-US" err="1"/>
              <a:t>hãy</a:t>
            </a:r>
            <a:r>
              <a:rPr lang="en-US"/>
              <a:t>:</a:t>
            </a:r>
          </a:p>
          <a:p>
            <a:pPr lvl="1"/>
            <a:r>
              <a:rPr lang="en-US"/>
              <a:t>Xác định lại vấn đề chủ ở thời điểm này đồng thời xác định lại các yếu tố tùy hành có thể có ảnh hưởng đến phương hướng quản lý cho giai đoạn sau</a:t>
            </a:r>
            <a:r>
              <a:rPr lang="en-US" err="1"/>
              <a:t> </a:t>
            </a:r>
          </a:p>
          <a:p>
            <a:pPr lvl="1"/>
            <a:r>
              <a:rPr lang="en-US"/>
              <a:t>Trình bày phương án quản lý tiếp theo của bạn, với can thiệp chủ lực và ít nhất 2 phương án để back-up</a:t>
            </a:r>
          </a:p>
        </p:txBody>
      </p:sp>
      <p:pic>
        <p:nvPicPr>
          <p:cNvPr id="6" name="Picture 5">
            <a:extLst>
              <a:ext uri="{FF2B5EF4-FFF2-40B4-BE49-F238E27FC236}">
                <a16:creationId xmlns:a16="http://schemas.microsoft.com/office/drawing/2014/main" id="{1A62D9B3-CB2B-AA40-BAE7-80A6D7727E6B}"/>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36169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6716-D722-1C48-BB48-6ABAD35CA0F9}"/>
              </a:ext>
            </a:extLst>
          </p:cNvPr>
          <p:cNvSpPr>
            <a:spLocks noGrp="1"/>
          </p:cNvSpPr>
          <p:nvPr>
            <p:ph type="title"/>
          </p:nvPr>
        </p:nvSpPr>
        <p:spPr/>
        <p:txBody>
          <a:bodyPr/>
          <a:lstStyle/>
          <a:p>
            <a:r>
              <a:rPr lang="en-US" b="0" err="1"/>
              <a:t>Phần </a:t>
            </a:r>
            <a:r>
              <a:rPr lang="en-US" err="1"/>
              <a:t>3</a:t>
            </a:r>
            <a:br>
              <a:rPr lang="en-US" err="1"/>
            </a:br>
            <a:r>
              <a:rPr lang="en-US" err="1"/>
              <a:t>Các ca lâm sàng…</a:t>
            </a:r>
            <a:endParaRPr lang="en-US"/>
          </a:p>
        </p:txBody>
      </p:sp>
      <p:sp>
        <p:nvSpPr>
          <p:cNvPr id="3" name="Content Placeholder 2">
            <a:extLst>
              <a:ext uri="{FF2B5EF4-FFF2-40B4-BE49-F238E27FC236}">
                <a16:creationId xmlns:a16="http://schemas.microsoft.com/office/drawing/2014/main" id="{7C45C010-B246-0B40-AF8E-52EA6CB63F20}"/>
              </a:ext>
            </a:extLst>
          </p:cNvPr>
          <p:cNvSpPr>
            <a:spLocks noGrp="1"/>
          </p:cNvSpPr>
          <p:nvPr>
            <p:ph sz="half" idx="1"/>
          </p:nvPr>
        </p:nvSpPr>
        <p:spPr/>
        <p:txBody>
          <a:bodyPr/>
          <a:lstStyle/>
          <a:p>
            <a:r>
              <a:rPr lang="en-US" err="1"/>
              <a:t>Mục</a:t>
            </a:r>
            <a:r>
              <a:rPr lang="en-US"/>
              <a:t> </a:t>
            </a:r>
            <a:r>
              <a:rPr lang="en-US" err="1"/>
              <a:t>tiêu</a:t>
            </a:r>
            <a:r>
              <a:rPr lang="en-US"/>
              <a:t>:</a:t>
            </a:r>
          </a:p>
          <a:p>
            <a:pPr lvl="1"/>
            <a:r>
              <a:rPr lang="en-US" b="0" err="1"/>
              <a:t>Nhận diện được bản chất một khối u lành tính của tử cung là leiomyoma hay là  adenomyosis</a:t>
            </a:r>
            <a:endParaRPr lang="en-US" err="1"/>
          </a:p>
          <a:p>
            <a:pPr lvl="1"/>
            <a:r>
              <a:rPr lang="en-US" err="1"/>
              <a:t>Nhận diện được vấn đề chủ có liên quan với leiomyoma hay với  adenomyosis</a:t>
            </a:r>
          </a:p>
          <a:p>
            <a:pPr lvl="1"/>
            <a:r>
              <a:rPr lang="en-US" b="0"/>
              <a:t>Ra được quyết định quản lí thích hợp theo vấn đề chủ và cá thể hoá điều trị</a:t>
            </a:r>
          </a:p>
          <a:p>
            <a:endParaRPr lang="en-US"/>
          </a:p>
        </p:txBody>
      </p:sp>
      <p:sp>
        <p:nvSpPr>
          <p:cNvPr id="4" name="Content Placeholder 3">
            <a:extLst>
              <a:ext uri="{FF2B5EF4-FFF2-40B4-BE49-F238E27FC236}">
                <a16:creationId xmlns:a16="http://schemas.microsoft.com/office/drawing/2014/main" id="{39E5A197-A3E9-A54D-92F5-CAFA153E0F1E}"/>
              </a:ext>
            </a:extLst>
          </p:cNvPr>
          <p:cNvSpPr>
            <a:spLocks noGrp="1"/>
          </p:cNvSpPr>
          <p:nvPr>
            <p:ph sz="half" idx="2"/>
          </p:nvPr>
        </p:nvSpPr>
        <p:spPr/>
        <p:txBody>
          <a:bodyPr/>
          <a:lstStyle/>
          <a:p>
            <a:r>
              <a:rPr lang="en-US" err="1"/>
              <a:t>Bạn</a:t>
            </a:r>
            <a:r>
              <a:rPr lang="en-US"/>
              <a:t> </a:t>
            </a:r>
            <a:r>
              <a:rPr lang="en-US" err="1"/>
              <a:t>hãy</a:t>
            </a:r>
            <a:r>
              <a:rPr lang="en-US"/>
              <a:t>:</a:t>
            </a:r>
          </a:p>
          <a:p>
            <a:pPr lvl="1"/>
            <a:r>
              <a:rPr lang="en-US" err="1"/>
              <a:t>Thảo luận các ca lâm sàng, nhận diện bản chất của chúng và các vấn đề chủ phải giải quyết</a:t>
            </a:r>
          </a:p>
          <a:p>
            <a:pPr lvl="1"/>
            <a:r>
              <a:rPr lang="en-US" err="1"/>
              <a:t>Thảo luận về hướng quản lí thích hợp cho từng ca lâm sàng với vấn đề chủ xác định, theo nguyên lí vận dụng EBM và cá thể hoá quản lí</a:t>
            </a:r>
            <a:endParaRPr lang="en-US"/>
          </a:p>
          <a:p>
            <a:endParaRPr lang="en-US"/>
          </a:p>
          <a:p>
            <a:endParaRPr lang="en-US"/>
          </a:p>
        </p:txBody>
      </p:sp>
      <p:pic>
        <p:nvPicPr>
          <p:cNvPr id="6" name="Picture 5">
            <a:extLst>
              <a:ext uri="{FF2B5EF4-FFF2-40B4-BE49-F238E27FC236}">
                <a16:creationId xmlns:a16="http://schemas.microsoft.com/office/drawing/2014/main" id="{7BEA5160-D8C6-7E45-B0C5-E80A55715DCB}"/>
              </a:ext>
            </a:extLst>
          </p:cNvPr>
          <p:cNvPicPr>
            <a:picLocks noChangeAspect="1"/>
          </p:cNvPicPr>
          <p:nvPr/>
        </p:nvPicPr>
        <p:blipFill>
          <a:blip r:embed="rId2"/>
          <a:stretch>
            <a:fillRect/>
          </a:stretch>
        </p:blipFill>
        <p:spPr>
          <a:xfrm>
            <a:off x="1115616" y="6093296"/>
            <a:ext cx="2758024" cy="558700"/>
          </a:xfrm>
          <a:prstGeom prst="rect">
            <a:avLst/>
          </a:prstGeom>
        </p:spPr>
      </p:pic>
    </p:spTree>
    <p:extLst>
      <p:ext uri="{BB962C8B-B14F-4D97-AF65-F5344CB8AC3E}">
        <p14:creationId xmlns:p14="http://schemas.microsoft.com/office/powerpoint/2010/main" val="182946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14C87-4F4C-A640-BC84-768FE64519A4}"/>
              </a:ext>
            </a:extLst>
          </p:cNvPr>
          <p:cNvSpPr>
            <a:spLocks noGrp="1"/>
          </p:cNvSpPr>
          <p:nvPr>
            <p:ph type="title"/>
          </p:nvPr>
        </p:nvSpPr>
        <p:spPr/>
        <p:txBody>
          <a:bodyPr/>
          <a:lstStyle/>
          <a:p>
            <a:r>
              <a:rPr lang="en-US"/>
              <a:t>Tích cực hơn với</a:t>
            </a:r>
            <a:endParaRPr lang="en-US">
              <a:solidFill>
                <a:srgbClr val="7030A0"/>
              </a:solidFill>
            </a:endParaRPr>
          </a:p>
        </p:txBody>
      </p:sp>
      <p:sp>
        <p:nvSpPr>
          <p:cNvPr id="3" name="Content Placeholder 2">
            <a:extLst>
              <a:ext uri="{FF2B5EF4-FFF2-40B4-BE49-F238E27FC236}">
                <a16:creationId xmlns:a16="http://schemas.microsoft.com/office/drawing/2014/main" id="{12572D6F-0B09-404A-B181-8A8D55435B48}"/>
              </a:ext>
            </a:extLst>
          </p:cNvPr>
          <p:cNvSpPr>
            <a:spLocks noGrp="1"/>
          </p:cNvSpPr>
          <p:nvPr>
            <p:ph sz="half" idx="1"/>
          </p:nvPr>
        </p:nvSpPr>
        <p:spPr/>
        <p:txBody>
          <a:bodyPr>
            <a:normAutofit/>
          </a:bodyPr>
          <a:lstStyle/>
          <a:p>
            <a:pPr marL="514350" indent="-514350">
              <a:buFont typeface="+mj-lt"/>
              <a:buAutoNum type="arabicPeriod"/>
            </a:pPr>
            <a:r>
              <a:rPr lang="en-US" sz="2400" b="0"/>
              <a:t>Trên internet browser tìm </a:t>
            </a:r>
            <a:r>
              <a:rPr lang="en-US" sz="2400">
                <a:solidFill>
                  <a:srgbClr val="0432FF"/>
                </a:solidFill>
              </a:rPr>
              <a:t>https://www.pollev.com </a:t>
            </a:r>
          </a:p>
          <a:p>
            <a:pPr marL="514350" indent="-514350">
              <a:buFont typeface="+mj-lt"/>
              <a:buAutoNum type="arabicPeriod"/>
            </a:pPr>
            <a:r>
              <a:rPr lang="en-US" sz="2400" b="0"/>
              <a:t>Click vào </a:t>
            </a:r>
            <a:r>
              <a:rPr lang="en-US" sz="2400">
                <a:solidFill>
                  <a:srgbClr val="0432FF"/>
                </a:solidFill>
              </a:rPr>
              <a:t>Poll everywhere – Audience Participation site</a:t>
            </a:r>
            <a:r>
              <a:rPr lang="en-US" sz="2400" b="0"/>
              <a:t> </a:t>
            </a:r>
          </a:p>
          <a:p>
            <a:pPr marL="514350" indent="-514350">
              <a:buFont typeface="+mj-lt"/>
              <a:buAutoNum type="arabicPeriod"/>
            </a:pPr>
            <a:r>
              <a:rPr lang="en-US" sz="2400" b="0"/>
              <a:t>Trong </a:t>
            </a:r>
            <a:r>
              <a:rPr lang="en-US" sz="2400">
                <a:solidFill>
                  <a:srgbClr val="0432FF"/>
                </a:solidFill>
              </a:rPr>
              <a:t>join a presentation</a:t>
            </a:r>
            <a:r>
              <a:rPr lang="en-US" sz="2400" b="0">
                <a:solidFill>
                  <a:schemeClr val="tx1"/>
                </a:solidFill>
              </a:rPr>
              <a:t>, sẽ tìm thấy dòng chữ </a:t>
            </a:r>
            <a:r>
              <a:rPr lang="en-US" sz="2400"/>
              <a:t>PollEv.com/</a:t>
            </a:r>
            <a:r>
              <a:rPr lang="en-US" sz="2400">
                <a:solidFill>
                  <a:schemeClr val="bg1">
                    <a:lumMod val="50000"/>
                  </a:schemeClr>
                </a:solidFill>
              </a:rPr>
              <a:t>username</a:t>
            </a:r>
          </a:p>
          <a:p>
            <a:pPr marL="514350" indent="-514350">
              <a:buFont typeface="+mj-lt"/>
              <a:buAutoNum type="arabicPeriod"/>
            </a:pPr>
            <a:r>
              <a:rPr lang="en-US" sz="2400" b="0"/>
              <a:t>Thay cụm </a:t>
            </a:r>
            <a:r>
              <a:rPr lang="en-US" sz="2400">
                <a:solidFill>
                  <a:schemeClr val="bg1">
                    <a:lumMod val="65000"/>
                  </a:schemeClr>
                </a:solidFill>
              </a:rPr>
              <a:t>username</a:t>
            </a:r>
            <a:r>
              <a:rPr lang="en-US" sz="2400" b="0"/>
              <a:t> bằng </a:t>
            </a:r>
            <a:r>
              <a:rPr lang="en-US" sz="2400">
                <a:solidFill>
                  <a:srgbClr val="0432FF"/>
                </a:solidFill>
              </a:rPr>
              <a:t>luanau076</a:t>
            </a:r>
            <a:r>
              <a:rPr lang="en-US" sz="2400" b="0"/>
              <a:t> </a:t>
            </a:r>
          </a:p>
          <a:p>
            <a:pPr marL="514350" indent="-514350">
              <a:buFont typeface="+mj-lt"/>
              <a:buAutoNum type="arabicPeriod"/>
            </a:pPr>
            <a:r>
              <a:rPr lang="en-US" sz="2400" b="0"/>
              <a:t>Click vào </a:t>
            </a:r>
            <a:r>
              <a:rPr lang="en-US" sz="2400">
                <a:solidFill>
                  <a:srgbClr val="0432FF"/>
                </a:solidFill>
              </a:rPr>
              <a:t>Join</a:t>
            </a:r>
            <a:r>
              <a:rPr lang="en-US" sz="2400" b="0">
                <a:solidFill>
                  <a:schemeClr val="tx1"/>
                </a:solidFill>
              </a:rPr>
              <a:t>, bạn sẽ được đưa đến </a:t>
            </a:r>
            <a:r>
              <a:rPr lang="en-US" sz="2400">
                <a:solidFill>
                  <a:srgbClr val="0432FF"/>
                </a:solidFill>
              </a:rPr>
              <a:t>luanau076’s presentation</a:t>
            </a:r>
          </a:p>
        </p:txBody>
      </p:sp>
      <p:sp>
        <p:nvSpPr>
          <p:cNvPr id="4" name="Content Placeholder 3">
            <a:extLst>
              <a:ext uri="{FF2B5EF4-FFF2-40B4-BE49-F238E27FC236}">
                <a16:creationId xmlns:a16="http://schemas.microsoft.com/office/drawing/2014/main" id="{09E866D7-2769-3E48-8AA5-BFBDCF146AFD}"/>
              </a:ext>
            </a:extLst>
          </p:cNvPr>
          <p:cNvSpPr>
            <a:spLocks noGrp="1"/>
          </p:cNvSpPr>
          <p:nvPr>
            <p:ph sz="half" idx="2"/>
          </p:nvPr>
        </p:nvSpPr>
        <p:spPr/>
        <p:txBody>
          <a:bodyPr>
            <a:normAutofit/>
          </a:bodyPr>
          <a:lstStyle/>
          <a:p>
            <a:pPr marL="514350" indent="-514350">
              <a:buFont typeface="+mj-lt"/>
              <a:buAutoNum type="arabicPeriod"/>
            </a:pPr>
            <a:r>
              <a:rPr lang="en-US" sz="2400" b="0"/>
              <a:t>Click vào dòng </a:t>
            </a:r>
            <a:r>
              <a:rPr lang="en-US" sz="2400">
                <a:solidFill>
                  <a:schemeClr val="accent2">
                    <a:lumMod val="50000"/>
                  </a:schemeClr>
                </a:solidFill>
              </a:rPr>
              <a:t>responding</a:t>
            </a:r>
            <a:r>
              <a:rPr lang="en-US" sz="2400">
                <a:solidFill>
                  <a:srgbClr val="FF9300"/>
                </a:solidFill>
              </a:rPr>
              <a:t> </a:t>
            </a:r>
            <a:r>
              <a:rPr lang="en-US" sz="2400">
                <a:solidFill>
                  <a:schemeClr val="accent2">
                    <a:lumMod val="50000"/>
                  </a:schemeClr>
                </a:solidFill>
              </a:rPr>
              <a:t>as</a:t>
            </a:r>
            <a:r>
              <a:rPr lang="en-US" sz="2400" b="0"/>
              <a:t> để cập nhật tên của bạn</a:t>
            </a:r>
          </a:p>
          <a:p>
            <a:pPr marL="514350" indent="-514350">
              <a:buFont typeface="+mj-lt"/>
              <a:buAutoNum type="arabicPeriod"/>
            </a:pPr>
            <a:r>
              <a:rPr lang="en-US" sz="2400" b="0"/>
              <a:t>Trong ô hiển thị tên: đánh </a:t>
            </a:r>
            <a:r>
              <a:rPr lang="en-US" sz="2400">
                <a:solidFill>
                  <a:schemeClr val="accent2">
                    <a:lumMod val="50000"/>
                  </a:schemeClr>
                </a:solidFill>
              </a:rPr>
              <a:t>họ và tên</a:t>
            </a:r>
            <a:r>
              <a:rPr lang="en-US" sz="2400" b="0"/>
              <a:t> của </a:t>
            </a:r>
          </a:p>
          <a:p>
            <a:pPr marL="514350" indent="-514350">
              <a:buFont typeface="+mj-lt"/>
              <a:buAutoNum type="arabicPeriod"/>
            </a:pPr>
            <a:r>
              <a:rPr lang="en-US" sz="2400" b="0"/>
              <a:t>Trả lời câu hỏi bằng cách </a:t>
            </a:r>
            <a:r>
              <a:rPr lang="en-US" sz="2400">
                <a:solidFill>
                  <a:schemeClr val="accent2">
                    <a:lumMod val="50000"/>
                  </a:schemeClr>
                </a:solidFill>
              </a:rPr>
              <a:t>click vào lựa chọn thích hợp</a:t>
            </a:r>
          </a:p>
        </p:txBody>
      </p:sp>
      <p:pic>
        <p:nvPicPr>
          <p:cNvPr id="6" name="Picture 5">
            <a:extLst>
              <a:ext uri="{FF2B5EF4-FFF2-40B4-BE49-F238E27FC236}">
                <a16:creationId xmlns:a16="http://schemas.microsoft.com/office/drawing/2014/main" id="{5E83A627-D676-1049-91D9-F48BC785087E}"/>
              </a:ext>
            </a:extLst>
          </p:cNvPr>
          <p:cNvPicPr>
            <a:picLocks noChangeAspect="1"/>
          </p:cNvPicPr>
          <p:nvPr/>
        </p:nvPicPr>
        <p:blipFill>
          <a:blip r:embed="rId2"/>
          <a:stretch>
            <a:fillRect/>
          </a:stretch>
        </p:blipFill>
        <p:spPr>
          <a:xfrm>
            <a:off x="3491880" y="317255"/>
            <a:ext cx="3661668" cy="741753"/>
          </a:xfrm>
          <a:prstGeom prst="rect">
            <a:avLst/>
          </a:prstGeom>
        </p:spPr>
      </p:pic>
    </p:spTree>
    <p:extLst>
      <p:ext uri="{BB962C8B-B14F-4D97-AF65-F5344CB8AC3E}">
        <p14:creationId xmlns:p14="http://schemas.microsoft.com/office/powerpoint/2010/main" val="2612677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CBFE57CB1B11440BCD12107BCD10307" ma:contentTypeVersion="9" ma:contentTypeDescription="Create a new document." ma:contentTypeScope="" ma:versionID="dafdcc822782ef86f206c42b0c0563f9">
  <xsd:schema xmlns:xsd="http://www.w3.org/2001/XMLSchema" xmlns:xs="http://www.w3.org/2001/XMLSchema" xmlns:p="http://schemas.microsoft.com/office/2006/metadata/properties" xmlns:ns2="d62cfb88-c9f5-440a-a294-7d451f7acc2d" xmlns:ns3="6974661b-99c1-42b6-9a95-0adf6dbf3e8c" targetNamespace="http://schemas.microsoft.com/office/2006/metadata/properties" ma:root="true" ma:fieldsID="1d500e77ecf6c1035c02d942f2fbc05f" ns2:_="" ns3:_="">
    <xsd:import namespace="d62cfb88-c9f5-440a-a294-7d451f7acc2d"/>
    <xsd:import namespace="6974661b-99c1-42b6-9a95-0adf6dbf3e8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cfb88-c9f5-440a-a294-7d451f7acc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74661b-99c1-42b6-9a95-0adf6dbf3e8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B6E56C-3C26-41B6-8AAD-3CE1825AE334}">
  <ds:schemaRefs>
    <ds:schemaRef ds:uri="http://schemas.microsoft.com/sharepoint/v3/contenttype/forms"/>
  </ds:schemaRefs>
</ds:datastoreItem>
</file>

<file path=customXml/itemProps2.xml><?xml version="1.0" encoding="utf-8"?>
<ds:datastoreItem xmlns:ds="http://schemas.openxmlformats.org/officeDocument/2006/customXml" ds:itemID="{C7EB58D0-EF50-4152-BEED-90F0D95909A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60E02FA-7A4B-4627-ADE3-877E56CF23A8}"/>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47</Slides>
  <Notes>6</Notes>
  <HiddenSlides>5</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Tích cực hơn với</vt:lpstr>
      <vt:lpstr>Phần I, trang 1 Nhận diện vấn đề chủ…</vt:lpstr>
      <vt:lpstr>Phần I, trang 2 Dễ dàng…?</vt:lpstr>
      <vt:lpstr>Phần I, trang 3 Lời khẩn cầu bị bỏ qua…</vt:lpstr>
      <vt:lpstr>Phần II, trang 1 Sự khác biệt giữa người và robot…</vt:lpstr>
      <vt:lpstr>Phần II, trang 2 Mục tiêu không hoàn thành…</vt:lpstr>
      <vt:lpstr>Phần 3 Các ca lâm sàng…</vt:lpstr>
      <vt:lpstr>Tích cực hơn với</vt:lpstr>
      <vt:lpstr>Ca lâm sàng 1  “Heavy Menstrual Bleeding”</vt:lpstr>
      <vt:lpstr>Ca lâm sàng 1, trang 2 Pictorial Blood Loss Assessment Chart</vt:lpstr>
      <vt:lpstr>Ca lâm sàng 1, trang 3 Grey-scale TVS (hiện tại)</vt:lpstr>
      <vt:lpstr>Ca lâm sàng 1, trang 4 MRI (hiện tại)</vt:lpstr>
      <vt:lpstr>Xếp loại FIGO u xơ-cơ tử cung (2018) SM1</vt:lpstr>
      <vt:lpstr>Ca lâm sàng 1: thảo luận (1)  Hệ thống phân loại AUB (FIGO 2018)</vt:lpstr>
      <vt:lpstr>Ca lâm sàng 1, thảo luận (2) Hướng quản lí nào là thích hợp?</vt:lpstr>
      <vt:lpstr>Ca lâm sàng 2, trang 1 “Tôi đã dành cả cuộc đời để chiến đấu …”</vt:lpstr>
      <vt:lpstr>Ca lâm sàng 2, trang 2 Hình ảnh và thông tin 1 năm trước…</vt:lpstr>
      <vt:lpstr>Ca lâm sàng 2, trang 3 Hiện tại…</vt:lpstr>
      <vt:lpstr>Ca lâm sàng 2, thảo luận (1) What learnt?</vt:lpstr>
      <vt:lpstr>Ca lâm sàng 2, thảo luận (2) Cá thể hoá quản lí ra sao là thích hợp?</vt:lpstr>
      <vt:lpstr>Ca lâm sàng 3, trang 1 “Tôi đã từng từ chối điều trị nội tiết…”</vt:lpstr>
      <vt:lpstr>Ca lâm sàng 3, trang 2 Cộng hưởng từ, siêu âm và SIS…</vt:lpstr>
      <vt:lpstr>Ca lâm sàng 3, trang 3 Hình ảnh và thông tin bổ sung…</vt:lpstr>
      <vt:lpstr>Xếp loại FIGO AUB (2018) AUB-L (hybrid 2-5)</vt:lpstr>
      <vt:lpstr>Ca lâm sàng 3: thảo luận (1) Hệ thống phân loại AUB (FIGO 2018)</vt:lpstr>
      <vt:lpstr>Ca lâm sàng 3, thảo luận (2) Cá thể hoá quản lí ra sao là thích hợp?</vt:lpstr>
      <vt:lpstr>Ca lâm sàng 4, trang 1 “Bế tắc…”</vt:lpstr>
      <vt:lpstr>Ca lâm sàng 4, trang 2 Thông tin của 5 năm về trước</vt:lpstr>
      <vt:lpstr>Ca lâm sàng 4, trang 3 Từ khi nội soi đến nay</vt:lpstr>
      <vt:lpstr>Ca lâm sàng 4, trang 4 Diễn tiến của hình ảnh qua điều trị</vt:lpstr>
      <vt:lpstr>Ca lâm sàng 4, thảo luận (1) Hãy nhận diện và đánh giá các vấn đề</vt:lpstr>
      <vt:lpstr>Ca lâm sàng 4, thảo luận (2) Hướng quản lí nào là thích hợp?</vt:lpstr>
      <vt:lpstr>Ca lâm sàng 5, trang 1 “U xơ-cơ tử cung không triệu chứng?”</vt:lpstr>
      <vt:lpstr>Ca lâm sàng 5, trang 2 Hình ảnh và thông tin bổ sung…</vt:lpstr>
      <vt:lpstr>Ca lâm sàng 5, thảo luận (1) Lí giải liên quan đến vấn đề chủ</vt:lpstr>
      <vt:lpstr>Ca lâm sàng 5, thảo luận (2) Hướng quản lí nào là thích hợp?</vt:lpstr>
      <vt:lpstr>Ca lâm sàng 5, trang 3 Người ta đã quyết định “empirical Rx”…</vt:lpstr>
      <vt:lpstr>Ca lâm sàng 6, trang 1 “Khi phải chọn giữa một trong ba…”</vt:lpstr>
      <vt:lpstr>Ca lâm sàng 6, trang 2 Cộng hưởng từ, siêu âm và SIS…</vt:lpstr>
      <vt:lpstr>Ca lâm sàng 6, trang 3 Hình ảnh và thông tin bổ sung…</vt:lpstr>
      <vt:lpstr>Đau vùng chậu mạn, xu hướng tăng nặng MRI cho thấy ổ tăng tín hiệu trên T2</vt:lpstr>
      <vt:lpstr>Morphological Uterus Sonographic Assessment (MUSA) group consensus</vt:lpstr>
      <vt:lpstr>Ca lâm sàng 6, thảo luận (1) AUB-A hay AUB-P </vt:lpstr>
      <vt:lpstr>Ca lâm sàng 6, thảo luận (1) Hệ thống phân loại AUB (FIGO 2018)</vt:lpstr>
      <vt:lpstr>Ca lâm sàng 6, thảo luận (2) Chọn điểm khởi đầu cho điều trị</vt:lpstr>
      <vt:lpstr>Quản lí khối u lành tính của tử cung…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Thật đúng là ma đưa lối, quỷ đưa đường… (Friday, the 13th …)</dc:title>
  <dc:creator>Hong</dc:creator>
  <cp:revision>1</cp:revision>
  <dcterms:created xsi:type="dcterms:W3CDTF">2016-11-23T02:32:04Z</dcterms:created>
  <dcterms:modified xsi:type="dcterms:W3CDTF">2020-05-08T06:39:17Z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0x0101009CBFE57CB1B11440BCD12107BCD10307</vt:lpwstr>
  </property>
</Properties>
</file>